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00"/>
  </p:handoutMasterIdLst>
  <p:sldIdLst>
    <p:sldId id="590" r:id="rId3"/>
    <p:sldId id="299" r:id="rId5"/>
    <p:sldId id="419" r:id="rId6"/>
    <p:sldId id="576" r:id="rId7"/>
    <p:sldId id="583" r:id="rId8"/>
    <p:sldId id="585" r:id="rId9"/>
    <p:sldId id="634" r:id="rId10"/>
    <p:sldId id="584" r:id="rId11"/>
    <p:sldId id="633" r:id="rId12"/>
    <p:sldId id="635" r:id="rId13"/>
    <p:sldId id="676" r:id="rId14"/>
    <p:sldId id="677" r:id="rId15"/>
    <p:sldId id="591" r:id="rId16"/>
    <p:sldId id="577" r:id="rId17"/>
    <p:sldId id="680" r:id="rId18"/>
    <p:sldId id="678" r:id="rId19"/>
    <p:sldId id="579" r:id="rId20"/>
    <p:sldId id="679" r:id="rId21"/>
    <p:sldId id="905" r:id="rId22"/>
    <p:sldId id="578" r:id="rId23"/>
    <p:sldId id="718" r:id="rId24"/>
    <p:sldId id="632" r:id="rId25"/>
    <p:sldId id="636" r:id="rId26"/>
    <p:sldId id="720" r:id="rId27"/>
    <p:sldId id="722" r:id="rId28"/>
    <p:sldId id="752" r:id="rId29"/>
    <p:sldId id="753" r:id="rId30"/>
    <p:sldId id="754" r:id="rId31"/>
    <p:sldId id="755" r:id="rId32"/>
    <p:sldId id="756" r:id="rId33"/>
    <p:sldId id="758" r:id="rId34"/>
    <p:sldId id="638" r:id="rId35"/>
    <p:sldId id="768" r:id="rId36"/>
    <p:sldId id="769" r:id="rId37"/>
    <p:sldId id="719" r:id="rId38"/>
    <p:sldId id="582" r:id="rId39"/>
    <p:sldId id="263" r:id="rId40"/>
    <p:sldId id="271" r:id="rId41"/>
    <p:sldId id="272" r:id="rId42"/>
    <p:sldId id="275" r:id="rId43"/>
    <p:sldId id="276" r:id="rId44"/>
    <p:sldId id="277" r:id="rId45"/>
    <p:sldId id="278" r:id="rId46"/>
    <p:sldId id="279" r:id="rId47"/>
    <p:sldId id="281" r:id="rId48"/>
    <p:sldId id="282" r:id="rId49"/>
    <p:sldId id="821" r:id="rId50"/>
    <p:sldId id="822" r:id="rId51"/>
    <p:sldId id="824" r:id="rId52"/>
    <p:sldId id="825" r:id="rId53"/>
    <p:sldId id="826" r:id="rId54"/>
    <p:sldId id="829" r:id="rId55"/>
    <p:sldId id="830" r:id="rId56"/>
    <p:sldId id="831" r:id="rId57"/>
    <p:sldId id="832" r:id="rId58"/>
    <p:sldId id="833" r:id="rId59"/>
    <p:sldId id="844" r:id="rId60"/>
    <p:sldId id="845" r:id="rId61"/>
    <p:sldId id="871" r:id="rId62"/>
    <p:sldId id="880" r:id="rId63"/>
    <p:sldId id="872" r:id="rId64"/>
    <p:sldId id="873" r:id="rId65"/>
    <p:sldId id="874" r:id="rId66"/>
    <p:sldId id="886" r:id="rId67"/>
    <p:sldId id="889" r:id="rId68"/>
    <p:sldId id="891" r:id="rId69"/>
    <p:sldId id="892" r:id="rId70"/>
    <p:sldId id="903" r:id="rId71"/>
    <p:sldId id="904" r:id="rId72"/>
    <p:sldId id="804" r:id="rId73"/>
    <p:sldId id="1026" r:id="rId74"/>
    <p:sldId id="999" r:id="rId75"/>
    <p:sldId id="782" r:id="rId76"/>
    <p:sldId id="781" r:id="rId77"/>
    <p:sldId id="780" r:id="rId78"/>
    <p:sldId id="777" r:id="rId79"/>
    <p:sldId id="778" r:id="rId80"/>
    <p:sldId id="779" r:id="rId81"/>
    <p:sldId id="1001" r:id="rId82"/>
    <p:sldId id="790" r:id="rId83"/>
    <p:sldId id="791" r:id="rId84"/>
    <p:sldId id="1027" r:id="rId85"/>
    <p:sldId id="792" r:id="rId86"/>
    <p:sldId id="793" r:id="rId87"/>
    <p:sldId id="794" r:id="rId88"/>
    <p:sldId id="795" r:id="rId89"/>
    <p:sldId id="796" r:id="rId90"/>
    <p:sldId id="799" r:id="rId91"/>
    <p:sldId id="802" r:id="rId92"/>
    <p:sldId id="803" r:id="rId93"/>
    <p:sldId id="588" r:id="rId94"/>
    <p:sldId id="906" r:id="rId95"/>
    <p:sldId id="907" r:id="rId96"/>
    <p:sldId id="908" r:id="rId97"/>
    <p:sldId id="909" r:id="rId98"/>
    <p:sldId id="414" r:id="rId99"/>
  </p:sldIdLst>
  <p:sldSz cx="9144000" cy="5143500" type="screen16x9"/>
  <p:notesSz cx="6858000" cy="9144000"/>
  <p:custDataLst>
    <p:tags r:id="rId105"/>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521415D9-36F7-43E2-AB2F-B90AF26B5E84}">
      <p14:sectionLst xmlns:p14="http://schemas.microsoft.com/office/powerpoint/2010/main">
        <p14:section name="默认节" id="{4BC1DD26-176C-1A4F-B411-5C978AA97A91}">
          <p14:sldIdLst>
            <p14:sldId id="590"/>
            <p14:sldId id="299"/>
            <p14:sldId id="419"/>
            <p14:sldId id="576"/>
            <p14:sldId id="583"/>
            <p14:sldId id="585"/>
            <p14:sldId id="634"/>
            <p14:sldId id="584"/>
            <p14:sldId id="633"/>
            <p14:sldId id="635"/>
            <p14:sldId id="676"/>
            <p14:sldId id="677"/>
            <p14:sldId id="591"/>
            <p14:sldId id="577"/>
            <p14:sldId id="680"/>
            <p14:sldId id="678"/>
            <p14:sldId id="579"/>
            <p14:sldId id="679"/>
            <p14:sldId id="905"/>
            <p14:sldId id="578"/>
            <p14:sldId id="718"/>
            <p14:sldId id="632"/>
            <p14:sldId id="636"/>
            <p14:sldId id="720"/>
            <p14:sldId id="722"/>
            <p14:sldId id="752"/>
            <p14:sldId id="753"/>
            <p14:sldId id="754"/>
            <p14:sldId id="755"/>
            <p14:sldId id="756"/>
            <p14:sldId id="758"/>
            <p14:sldId id="638"/>
            <p14:sldId id="768"/>
            <p14:sldId id="769"/>
            <p14:sldId id="719"/>
            <p14:sldId id="582"/>
            <p14:sldId id="263"/>
            <p14:sldId id="271"/>
            <p14:sldId id="272"/>
            <p14:sldId id="275"/>
            <p14:sldId id="276"/>
            <p14:sldId id="277"/>
            <p14:sldId id="278"/>
            <p14:sldId id="279"/>
            <p14:sldId id="281"/>
            <p14:sldId id="282"/>
            <p14:sldId id="821"/>
            <p14:sldId id="822"/>
            <p14:sldId id="824"/>
            <p14:sldId id="825"/>
            <p14:sldId id="826"/>
            <p14:sldId id="829"/>
            <p14:sldId id="830"/>
            <p14:sldId id="831"/>
            <p14:sldId id="832"/>
            <p14:sldId id="833"/>
            <p14:sldId id="844"/>
            <p14:sldId id="845"/>
            <p14:sldId id="871"/>
            <p14:sldId id="880"/>
            <p14:sldId id="872"/>
            <p14:sldId id="873"/>
            <p14:sldId id="874"/>
            <p14:sldId id="886"/>
            <p14:sldId id="889"/>
            <p14:sldId id="891"/>
            <p14:sldId id="892"/>
            <p14:sldId id="903"/>
            <p14:sldId id="904"/>
            <p14:sldId id="804"/>
            <p14:sldId id="1026"/>
            <p14:sldId id="999"/>
            <p14:sldId id="782"/>
            <p14:sldId id="781"/>
            <p14:sldId id="780"/>
            <p14:sldId id="777"/>
            <p14:sldId id="778"/>
            <p14:sldId id="779"/>
            <p14:sldId id="1001"/>
            <p14:sldId id="790"/>
            <p14:sldId id="791"/>
            <p14:sldId id="1027"/>
            <p14:sldId id="792"/>
            <p14:sldId id="793"/>
            <p14:sldId id="794"/>
            <p14:sldId id="795"/>
            <p14:sldId id="796"/>
            <p14:sldId id="799"/>
            <p14:sldId id="802"/>
            <p14:sldId id="803"/>
            <p14:sldId id="588"/>
            <p14:sldId id="906"/>
            <p14:sldId id="907"/>
            <p14:sldId id="908"/>
            <p14:sldId id="909"/>
            <p14:sldId id="414"/>
          </p14:sldIdLst>
        </p14:section>
      </p14:sectionLst>
    </p:ext>
    <p:ext uri="{EFAFB233-063F-42B5-8137-9DF3F51BA10A}">
      <p15:sldGuideLst xmlns:p15="http://schemas.microsoft.com/office/powerpoint/2012/main">
        <p15:guide id="1" orient="horz" pos="1588" userDrawn="1">
          <p15:clr>
            <a:srgbClr val="A4A3A4"/>
          </p15:clr>
        </p15:guide>
        <p15:guide id="2" pos="281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朱铮宇" initials="朱铮宇"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7DB9"/>
    <a:srgbClr val="00FF00"/>
    <a:srgbClr val="003366"/>
    <a:srgbClr val="008000"/>
    <a:srgbClr val="00CC00"/>
    <a:srgbClr val="00205B"/>
    <a:srgbClr val="0A4178"/>
    <a:srgbClr val="004387"/>
    <a:srgbClr val="006699"/>
    <a:srgbClr val="005E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7739" autoAdjust="0"/>
    <p:restoredTop sz="43992" autoAdjust="0"/>
  </p:normalViewPr>
  <p:slideViewPr>
    <p:cSldViewPr snapToGrid="0" snapToObjects="1" showGuides="1">
      <p:cViewPr>
        <p:scale>
          <a:sx n="100" d="100"/>
          <a:sy n="100" d="100"/>
        </p:scale>
        <p:origin x="-132" y="1206"/>
      </p:cViewPr>
      <p:guideLst>
        <p:guide orient="horz" pos="1588"/>
        <p:guide pos="2813"/>
      </p:guideLst>
    </p:cSldViewPr>
  </p:slideViewPr>
  <p:notesTextViewPr>
    <p:cViewPr>
      <p:scale>
        <a:sx n="100" d="100"/>
        <a:sy n="100" d="100"/>
      </p:scale>
      <p:origin x="0" y="0"/>
    </p:cViewPr>
  </p:notesTextViewPr>
  <p:sorterViewPr>
    <p:cViewPr>
      <p:scale>
        <a:sx n="100" d="100"/>
        <a:sy n="100" d="100"/>
      </p:scale>
      <p:origin x="0" y="18234"/>
    </p:cViewPr>
  </p:sorterViewPr>
  <p:notesViewPr>
    <p:cSldViewPr snapToGrid="0" snapToObjects="1">
      <p:cViewPr varScale="1">
        <p:scale>
          <a:sx n="67" d="100"/>
          <a:sy n="67" d="100"/>
        </p:scale>
        <p:origin x="3120" y="43"/>
      </p:cViewPr>
      <p:guideLst>
        <p:guide orient="horz" pos="3065"/>
        <p:guide pos="211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5" Type="http://schemas.openxmlformats.org/officeDocument/2006/relationships/tags" Target="tags/tag15.xml"/><Relationship Id="rId104" Type="http://schemas.openxmlformats.org/officeDocument/2006/relationships/commentAuthors" Target="commentAuthors.xml"/><Relationship Id="rId103" Type="http://schemas.openxmlformats.org/officeDocument/2006/relationships/tableStyles" Target="tableStyles.xml"/><Relationship Id="rId102" Type="http://schemas.openxmlformats.org/officeDocument/2006/relationships/viewProps" Target="viewProps.xml"/><Relationship Id="rId101" Type="http://schemas.openxmlformats.org/officeDocument/2006/relationships/presProps" Target="presProps.xml"/><Relationship Id="rId100" Type="http://schemas.openxmlformats.org/officeDocument/2006/relationships/handoutMaster" Target="handoutMasters/handoutMaster1.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8D9234-ADC5-459A-B82D-F22C91711DB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E0E228-50D8-4EEE-BD4C-AF2E8614B9ED}"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 name="Shape 51"/>
          <p:cNvSpPr>
            <a:spLocks noGrp="1" noRot="1" noChangeAspect="1"/>
          </p:cNvSpPr>
          <p:nvPr>
            <p:ph type="sldImg"/>
          </p:nvPr>
        </p:nvSpPr>
        <p:spPr>
          <a:xfrm>
            <a:off x="1143000" y="685800"/>
            <a:ext cx="4572000" cy="3429000"/>
          </a:xfrm>
          <a:prstGeom prst="rect">
            <a:avLst/>
          </a:prstGeom>
        </p:spPr>
        <p:txBody>
          <a:bodyPr/>
          <a:lstStyle/>
          <a:p/>
        </p:txBody>
      </p:sp>
      <p:sp>
        <p:nvSpPr>
          <p:cNvPr id="52" name="Shape 52"/>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Franklin Gothic Book"/>
      </a:defRPr>
    </a:lvl1pPr>
    <a:lvl2pPr indent="228600" latinLnBrk="0">
      <a:defRPr sz="1200">
        <a:latin typeface="+mn-lt"/>
        <a:ea typeface="+mn-ea"/>
        <a:cs typeface="+mn-cs"/>
        <a:sym typeface="Franklin Gothic Book"/>
      </a:defRPr>
    </a:lvl2pPr>
    <a:lvl3pPr indent="457200" latinLnBrk="0">
      <a:defRPr sz="1200">
        <a:latin typeface="+mn-lt"/>
        <a:ea typeface="+mn-ea"/>
        <a:cs typeface="+mn-cs"/>
        <a:sym typeface="Franklin Gothic Book"/>
      </a:defRPr>
    </a:lvl3pPr>
    <a:lvl4pPr indent="685800" latinLnBrk="0">
      <a:defRPr sz="1200">
        <a:latin typeface="+mn-lt"/>
        <a:ea typeface="+mn-ea"/>
        <a:cs typeface="+mn-cs"/>
        <a:sym typeface="Franklin Gothic Book"/>
      </a:defRPr>
    </a:lvl4pPr>
    <a:lvl5pPr indent="914400" latinLnBrk="0">
      <a:defRPr sz="1200">
        <a:latin typeface="+mn-lt"/>
        <a:ea typeface="+mn-ea"/>
        <a:cs typeface="+mn-cs"/>
        <a:sym typeface="Franklin Gothic Book"/>
      </a:defRPr>
    </a:lvl5pPr>
    <a:lvl6pPr indent="1143000" latinLnBrk="0">
      <a:defRPr sz="1200">
        <a:latin typeface="+mn-lt"/>
        <a:ea typeface="+mn-ea"/>
        <a:cs typeface="+mn-cs"/>
        <a:sym typeface="Franklin Gothic Book"/>
      </a:defRPr>
    </a:lvl6pPr>
    <a:lvl7pPr indent="1371600" latinLnBrk="0">
      <a:defRPr sz="1200">
        <a:latin typeface="+mn-lt"/>
        <a:ea typeface="+mn-ea"/>
        <a:cs typeface="+mn-cs"/>
        <a:sym typeface="Franklin Gothic Book"/>
      </a:defRPr>
    </a:lvl7pPr>
    <a:lvl8pPr indent="1600200" latinLnBrk="0">
      <a:defRPr sz="1200">
        <a:latin typeface="+mn-lt"/>
        <a:ea typeface="+mn-ea"/>
        <a:cs typeface="+mn-cs"/>
        <a:sym typeface="Franklin Gothic Book"/>
      </a:defRPr>
    </a:lvl8pPr>
    <a:lvl9pPr indent="1828800" latinLnBrk="0">
      <a:defRPr sz="1200">
        <a:latin typeface="+mn-lt"/>
        <a:ea typeface="+mn-ea"/>
        <a:cs typeface="+mn-cs"/>
        <a:sym typeface="Franklin Gothic Book"/>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dirty="0" smtClean="0">
                <a:latin typeface="+mn-lt"/>
                <a:ea typeface="+mn-ea"/>
                <a:cs typeface="+mn-cs"/>
                <a:sym typeface="Franklin Gothic Book"/>
              </a:rPr>
              <a:t>默认情况下， </a:t>
            </a:r>
            <a:r>
              <a:rPr lang="en-US" altLang="zh-CN" sz="1200" b="0" i="0" dirty="0" smtClean="0">
                <a:latin typeface="+mn-lt"/>
                <a:ea typeface="+mn-ea"/>
                <a:cs typeface="+mn-cs"/>
                <a:sym typeface="Franklin Gothic Book"/>
              </a:rPr>
              <a:t>dev </a:t>
            </a:r>
            <a:r>
              <a:rPr lang="zh-CN" altLang="en-US" sz="1200" b="0" i="0" dirty="0" smtClean="0">
                <a:latin typeface="+mn-lt"/>
                <a:ea typeface="+mn-ea"/>
                <a:cs typeface="+mn-cs"/>
                <a:sym typeface="Franklin Gothic Book"/>
              </a:rPr>
              <a:t>命令</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运行在 </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开发</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模式，而 </a:t>
            </a:r>
            <a:r>
              <a:rPr lang="en-US" altLang="zh-CN" sz="1200" b="0" i="0" dirty="0" smtClean="0">
                <a:latin typeface="+mn-lt"/>
                <a:ea typeface="+mn-ea"/>
                <a:cs typeface="+mn-cs"/>
                <a:sym typeface="Franklin Gothic Book"/>
              </a:rPr>
              <a:t>build </a:t>
            </a:r>
            <a:r>
              <a:rPr lang="zh-CN" altLang="en-US" sz="1200" b="0" i="0" dirty="0" smtClean="0">
                <a:latin typeface="+mn-lt"/>
                <a:ea typeface="+mn-ea"/>
                <a:cs typeface="+mn-cs"/>
                <a:sym typeface="Franklin Gothic Book"/>
              </a:rPr>
              <a:t>命令则运行在 </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生产</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模式。</a:t>
            </a:r>
            <a:endParaRPr lang="zh-CN" altLang="en-US" sz="1200" b="0" i="0" dirty="0" smtClean="0">
              <a:latin typeface="+mn-lt"/>
              <a:ea typeface="+mn-ea"/>
              <a:cs typeface="+mn-cs"/>
              <a:sym typeface="Franklin Gothic Book"/>
            </a:endParaRPr>
          </a:p>
          <a:p>
            <a:r>
              <a:rPr lang="zh-CN" altLang="en-US" sz="1200" b="0" i="0" dirty="0" smtClean="0">
                <a:latin typeface="+mn-lt"/>
                <a:ea typeface="+mn-ea"/>
                <a:cs typeface="+mn-cs"/>
                <a:sym typeface="Franklin Gothic Book"/>
              </a:rPr>
              <a:t>这意味着当执行 </a:t>
            </a:r>
            <a:r>
              <a:rPr lang="en-US" altLang="zh-CN" sz="1200" b="0" i="0" dirty="0" err="1" smtClean="0">
                <a:latin typeface="+mn-lt"/>
                <a:ea typeface="+mn-ea"/>
                <a:cs typeface="+mn-cs"/>
                <a:sym typeface="Franklin Gothic Book"/>
              </a:rPr>
              <a:t>vite</a:t>
            </a:r>
            <a:r>
              <a:rPr lang="en-US" altLang="zh-CN" sz="1200" b="0" i="0" dirty="0" smtClean="0">
                <a:latin typeface="+mn-lt"/>
                <a:ea typeface="+mn-ea"/>
                <a:cs typeface="+mn-cs"/>
                <a:sym typeface="Franklin Gothic Book"/>
              </a:rPr>
              <a:t> build </a:t>
            </a:r>
            <a:r>
              <a:rPr lang="zh-CN" altLang="en-US" sz="1200" b="0" i="0" dirty="0" smtClean="0">
                <a:latin typeface="+mn-lt"/>
                <a:ea typeface="+mn-ea"/>
                <a:cs typeface="+mn-cs"/>
                <a:sym typeface="Franklin Gothic Book"/>
              </a:rPr>
              <a:t>时，它会自动加载 </a:t>
            </a:r>
            <a:r>
              <a:rPr lang="en-US" altLang="zh-CN" sz="1200" b="0" i="0" dirty="0" smtClean="0">
                <a:latin typeface="+mn-lt"/>
                <a:ea typeface="+mn-ea"/>
                <a:cs typeface="+mn-cs"/>
                <a:sym typeface="Franklin Gothic Book"/>
              </a:rPr>
              <a:t>.</a:t>
            </a:r>
            <a:r>
              <a:rPr lang="en-US" altLang="zh-CN" sz="1200" b="0" i="0" dirty="0" err="1" smtClean="0">
                <a:latin typeface="+mn-lt"/>
                <a:ea typeface="+mn-ea"/>
                <a:cs typeface="+mn-cs"/>
                <a:sym typeface="Franklin Gothic Book"/>
              </a:rPr>
              <a:t>env.production</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中可能存在的环境变量：</a:t>
            </a:r>
            <a:endParaRPr lang="zh-CN" altLang="en-US" sz="1200" b="0" i="0" dirty="0" smtClean="0">
              <a:latin typeface="+mn-lt"/>
              <a:ea typeface="+mn-ea"/>
              <a:cs typeface="+mn-cs"/>
              <a:sym typeface="Franklin Gothic Book"/>
            </a:endParaRPr>
          </a:p>
          <a:p>
            <a:endParaRPr lang="en-US" altLang="zh-CN" sz="1200" b="0" i="0" dirty="0" smtClean="0">
              <a:latin typeface="+mn-lt"/>
              <a:ea typeface="+mn-ea"/>
              <a:cs typeface="+mn-cs"/>
              <a:sym typeface="Franklin Gothic Book"/>
            </a:endParaRPr>
          </a:p>
          <a:p>
            <a:r>
              <a:rPr lang="zh-CN" altLang="en-US" sz="1200" b="0" i="0" dirty="0" smtClean="0">
                <a:latin typeface="+mn-lt"/>
                <a:ea typeface="+mn-ea"/>
                <a:cs typeface="+mn-cs"/>
                <a:sym typeface="Franklin Gothic Book"/>
              </a:rPr>
              <a:t>在某些情况下，若想在 </a:t>
            </a:r>
            <a:r>
              <a:rPr lang="en-US" altLang="zh-CN" sz="1200" b="0" i="0" dirty="0" err="1" smtClean="0">
                <a:latin typeface="+mn-lt"/>
                <a:ea typeface="+mn-ea"/>
                <a:cs typeface="+mn-cs"/>
                <a:sym typeface="Franklin Gothic Book"/>
              </a:rPr>
              <a:t>vite</a:t>
            </a:r>
            <a:r>
              <a:rPr lang="en-US" altLang="zh-CN" sz="1200" b="0" i="0" dirty="0" smtClean="0">
                <a:latin typeface="+mn-lt"/>
                <a:ea typeface="+mn-ea"/>
                <a:cs typeface="+mn-cs"/>
                <a:sym typeface="Franklin Gothic Book"/>
              </a:rPr>
              <a:t> build </a:t>
            </a:r>
            <a:r>
              <a:rPr lang="zh-CN" altLang="en-US" sz="1200" b="0" i="0" dirty="0" smtClean="0">
                <a:latin typeface="+mn-lt"/>
                <a:ea typeface="+mn-ea"/>
                <a:cs typeface="+mn-cs"/>
                <a:sym typeface="Franklin Gothic Book"/>
              </a:rPr>
              <a:t>时运行不同的模式，你可以通过传递 </a:t>
            </a:r>
            <a:r>
              <a:rPr lang="en-US" altLang="zh-CN" sz="1200" b="0" i="0" dirty="0" smtClean="0">
                <a:latin typeface="+mn-lt"/>
                <a:ea typeface="+mn-ea"/>
                <a:cs typeface="+mn-cs"/>
                <a:sym typeface="Franklin Gothic Book"/>
              </a:rPr>
              <a:t>--mode </a:t>
            </a:r>
            <a:r>
              <a:rPr lang="zh-CN" altLang="en-US" sz="1200" b="0" i="0" dirty="0" smtClean="0">
                <a:latin typeface="+mn-lt"/>
                <a:ea typeface="+mn-ea"/>
                <a:cs typeface="+mn-cs"/>
                <a:sym typeface="Franklin Gothic Book"/>
              </a:rPr>
              <a:t>选项标志来覆盖命令使用的默认模式。</a:t>
            </a:r>
            <a:r>
              <a:rPr lang="zh-CN" altLang="en-US" sz="1200" b="0" i="0" strike="sngStrike" dirty="0" smtClean="0">
                <a:latin typeface="+mn-lt"/>
                <a:ea typeface="+mn-ea"/>
                <a:cs typeface="+mn-cs"/>
                <a:sym typeface="Franklin Gothic Book"/>
              </a:rPr>
              <a:t>例如，</a:t>
            </a:r>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Pinia</a:t>
            </a:r>
            <a:r>
              <a:rPr lang="en-US" altLang="zh-CN" sz="1200" dirty="0" smtClean="0">
                <a:solidFill>
                  <a:schemeClr val="tx1">
                    <a:lumMod val="85000"/>
                    <a:lumOff val="15000"/>
                  </a:schemeClr>
                </a:solidFill>
                <a:latin typeface="Helvetica"/>
                <a:cs typeface="Helvetica"/>
              </a:rPr>
              <a:t> </a:t>
            </a:r>
            <a:r>
              <a:rPr lang="zh-CN" altLang="en-US" sz="1200" dirty="0" smtClean="0">
                <a:solidFill>
                  <a:schemeClr val="tx1">
                    <a:lumMod val="85000"/>
                    <a:lumOff val="15000"/>
                  </a:schemeClr>
                </a:solidFill>
                <a:latin typeface="Helvetica"/>
                <a:cs typeface="Helvetica"/>
              </a:rPr>
              <a:t>对比</a:t>
            </a:r>
            <a:r>
              <a:rPr lang="en-US" altLang="zh-CN" sz="1200" dirty="0" err="1" smtClean="0">
                <a:solidFill>
                  <a:schemeClr val="tx1">
                    <a:lumMod val="85000"/>
                    <a:lumOff val="15000"/>
                  </a:schemeClr>
                </a:solidFill>
                <a:latin typeface="Helvetica"/>
                <a:cs typeface="Helvetica"/>
              </a:rPr>
              <a:t>vuex的特点</a:t>
            </a:r>
            <a:r>
              <a:rPr lang="en-US" altLang="zh-CN" sz="1200" dirty="0" smtClean="0">
                <a:solidFill>
                  <a:schemeClr val="tx1">
                    <a:lumMod val="85000"/>
                    <a:lumOff val="15000"/>
                  </a:schemeClr>
                </a:solidFill>
                <a:latin typeface="Helvetica"/>
                <a:cs typeface="Helvetica"/>
              </a:rPr>
              <a:t>：</a:t>
            </a:r>
            <a:endParaRPr lang="en-US" altLang="zh-CN" sz="1200" dirty="0" smtClean="0">
              <a:solidFill>
                <a:schemeClr val="tx1">
                  <a:lumMod val="85000"/>
                  <a:lumOff val="15000"/>
                </a:schemeClr>
              </a:solidFill>
              <a:latin typeface="Helvetica"/>
              <a:cs typeface="Helvetica"/>
            </a:endParaRP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完整的</a:t>
            </a:r>
            <a:r>
              <a:rPr lang="en-US" altLang="zh-CN" sz="1200" dirty="0" smtClean="0">
                <a:solidFill>
                  <a:schemeClr val="tx1">
                    <a:lumMod val="85000"/>
                    <a:lumOff val="15000"/>
                  </a:schemeClr>
                </a:solidFill>
                <a:latin typeface="Helvetica"/>
                <a:cs typeface="Helvetica"/>
              </a:rPr>
              <a:t> typescript </a:t>
            </a:r>
            <a:r>
              <a:rPr lang="en-US" altLang="zh-CN" sz="1200" dirty="0" err="1" smtClean="0">
                <a:solidFill>
                  <a:schemeClr val="tx1">
                    <a:lumMod val="85000"/>
                    <a:lumOff val="15000"/>
                  </a:schemeClr>
                </a:solidFill>
                <a:latin typeface="Helvetica"/>
                <a:cs typeface="Helvetica"/>
              </a:rPr>
              <a:t>的支持</a:t>
            </a:r>
            <a:r>
              <a:rPr lang="en-US" altLang="zh-CN" sz="1200" dirty="0" smtClean="0">
                <a:solidFill>
                  <a:schemeClr val="tx1">
                    <a:lumMod val="85000"/>
                    <a:lumOff val="15000"/>
                  </a:schemeClr>
                </a:solidFill>
                <a:latin typeface="Helvetica"/>
                <a:cs typeface="Helvetica"/>
              </a:rPr>
              <a:t>；</a:t>
            </a:r>
            <a:endParaRPr lang="en-US" altLang="zh-CN" sz="1200" dirty="0" smtClean="0">
              <a:solidFill>
                <a:schemeClr val="tx1">
                  <a:lumMod val="85000"/>
                  <a:lumOff val="15000"/>
                </a:schemeClr>
              </a:solidFill>
              <a:latin typeface="Helvetica"/>
              <a:cs typeface="Helvetica"/>
            </a:endParaRP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足够轻量，压缩后的体积只有</a:t>
            </a:r>
            <a:r>
              <a:rPr lang="en-US" altLang="zh-CN" sz="1200" dirty="0" smtClean="0">
                <a:solidFill>
                  <a:schemeClr val="tx1">
                    <a:lumMod val="85000"/>
                    <a:lumOff val="15000"/>
                  </a:schemeClr>
                </a:solidFill>
                <a:latin typeface="Helvetica"/>
                <a:cs typeface="Helvetica"/>
              </a:rPr>
              <a:t> 1.6kb;</a:t>
            </a:r>
            <a:endParaRPr lang="en-US" altLang="zh-CN" sz="1200" dirty="0" smtClean="0">
              <a:solidFill>
                <a:schemeClr val="tx1">
                  <a:lumMod val="85000"/>
                  <a:lumOff val="15000"/>
                </a:schemeClr>
              </a:solidFill>
              <a:latin typeface="Helvetica"/>
              <a:cs typeface="Helvetica"/>
            </a:endParaRP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去除</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mutations，只有</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state，getters，actions</a:t>
            </a:r>
            <a:r>
              <a:rPr lang="en-US" altLang="zh-CN" sz="1200" dirty="0" smtClean="0">
                <a:solidFill>
                  <a:schemeClr val="tx1">
                    <a:lumMod val="85000"/>
                    <a:lumOff val="15000"/>
                  </a:schemeClr>
                </a:solidFill>
                <a:latin typeface="Helvetica"/>
                <a:cs typeface="Helvetica"/>
              </a:rPr>
              <a:t>；</a:t>
            </a:r>
            <a:endParaRPr lang="en-US" altLang="zh-CN" sz="1200" dirty="0" smtClean="0">
              <a:solidFill>
                <a:schemeClr val="tx1">
                  <a:lumMod val="85000"/>
                  <a:lumOff val="15000"/>
                </a:schemeClr>
              </a:solidFill>
              <a:latin typeface="Helvetica"/>
              <a:cs typeface="Helvetica"/>
            </a:endParaRP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smtClean="0">
                <a:solidFill>
                  <a:schemeClr val="tx1">
                    <a:lumMod val="85000"/>
                    <a:lumOff val="15000"/>
                  </a:schemeClr>
                </a:solidFill>
                <a:latin typeface="Helvetica"/>
                <a:cs typeface="Helvetica"/>
              </a:rPr>
              <a:t>actions </a:t>
            </a:r>
            <a:r>
              <a:rPr lang="en-US" altLang="zh-CN" sz="1200" dirty="0" err="1" smtClean="0">
                <a:solidFill>
                  <a:schemeClr val="tx1">
                    <a:lumMod val="85000"/>
                    <a:lumOff val="15000"/>
                  </a:schemeClr>
                </a:solidFill>
                <a:latin typeface="Helvetica"/>
                <a:cs typeface="Helvetica"/>
              </a:rPr>
              <a:t>支持同步和异步</a:t>
            </a:r>
            <a:r>
              <a:rPr lang="en-US" altLang="zh-CN" sz="1200" dirty="0" smtClean="0">
                <a:solidFill>
                  <a:schemeClr val="tx1">
                    <a:lumMod val="85000"/>
                    <a:lumOff val="15000"/>
                  </a:schemeClr>
                </a:solidFill>
                <a:latin typeface="Helvetica"/>
                <a:cs typeface="Helvetica"/>
              </a:rPr>
              <a:t>；</a:t>
            </a:r>
            <a:endParaRPr lang="en-US" altLang="zh-CN" sz="1200" dirty="0" smtClean="0">
              <a:solidFill>
                <a:schemeClr val="tx1">
                  <a:lumMod val="85000"/>
                  <a:lumOff val="15000"/>
                </a:schemeClr>
              </a:solidFill>
              <a:latin typeface="Helvetica"/>
              <a:cs typeface="Helvetica"/>
            </a:endParaRP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没有模块嵌套，只有</a:t>
            </a:r>
            <a:r>
              <a:rPr lang="en-US" altLang="zh-CN" sz="1200" dirty="0" smtClean="0">
                <a:solidFill>
                  <a:schemeClr val="tx1">
                    <a:lumMod val="85000"/>
                    <a:lumOff val="15000"/>
                  </a:schemeClr>
                </a:solidFill>
                <a:latin typeface="Helvetica"/>
                <a:cs typeface="Helvetica"/>
              </a:rPr>
              <a:t> store </a:t>
            </a:r>
            <a:r>
              <a:rPr lang="en-US" altLang="zh-CN" sz="1200" dirty="0" err="1" smtClean="0">
                <a:solidFill>
                  <a:schemeClr val="tx1">
                    <a:lumMod val="85000"/>
                    <a:lumOff val="15000"/>
                  </a:schemeClr>
                </a:solidFill>
                <a:latin typeface="Helvetica"/>
                <a:cs typeface="Helvetica"/>
              </a:rPr>
              <a:t>的概念，store</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之间可以自由使用，更好的代码分割</a:t>
            </a:r>
            <a:r>
              <a:rPr lang="en-US" altLang="zh-CN" sz="1200" dirty="0" smtClean="0">
                <a:solidFill>
                  <a:schemeClr val="tx1">
                    <a:lumMod val="85000"/>
                    <a:lumOff val="15000"/>
                  </a:schemeClr>
                </a:solidFill>
                <a:latin typeface="Helvetica"/>
                <a:cs typeface="Helvetica"/>
              </a:rPr>
              <a:t>；</a:t>
            </a:r>
            <a:endParaRPr lang="en-US" altLang="zh-CN" sz="1200" dirty="0" smtClean="0">
              <a:solidFill>
                <a:schemeClr val="tx1">
                  <a:lumMod val="85000"/>
                  <a:lumOff val="15000"/>
                </a:schemeClr>
              </a:solidFill>
              <a:latin typeface="Helvetica"/>
              <a:cs typeface="Helvetica"/>
            </a:endParaRP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无需手动添加</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store，store</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一旦创建便会自动添加</a:t>
            </a:r>
            <a:r>
              <a:rPr lang="en-US" altLang="zh-CN" sz="1200" dirty="0" smtClean="0">
                <a:solidFill>
                  <a:schemeClr val="tx1">
                    <a:lumMod val="85000"/>
                    <a:lumOff val="15000"/>
                  </a:schemeClr>
                </a:solidFill>
                <a:latin typeface="Helvetica"/>
                <a:cs typeface="Helvetica"/>
              </a:rPr>
              <a:t>；</a:t>
            </a:r>
            <a:endParaRPr lang="en-US" altLang="zh-CN" sz="1200" dirty="0">
              <a:solidFill>
                <a:schemeClr val="tx1">
                  <a:lumMod val="85000"/>
                  <a:lumOff val="15000"/>
                </a:schemeClr>
              </a:solidFill>
              <a:latin typeface="Helvetica"/>
              <a:cs typeface="Helvetic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由于点击登录按钮触发了 </a:t>
            </a:r>
            <a:r>
              <a:rPr lang="en-US" altLang="zh-CN" dirty="0" err="1" smtClean="0"/>
              <a:t>useUserStore</a:t>
            </a:r>
            <a:r>
              <a:rPr lang="en-US" altLang="zh-CN" dirty="0" smtClean="0"/>
              <a:t> </a:t>
            </a:r>
            <a:r>
              <a:rPr lang="zh-CN" altLang="en-US" dirty="0" smtClean="0"/>
              <a:t>的 </a:t>
            </a:r>
            <a:r>
              <a:rPr lang="en-US" altLang="zh-CN" dirty="0" smtClean="0"/>
              <a:t>login action</a:t>
            </a:r>
            <a:r>
              <a:rPr lang="zh-CN" altLang="en-US" dirty="0" smtClean="0"/>
              <a:t>，我们现在顺着逻辑找到它：</a:t>
            </a:r>
            <a:endParaRPr lang="zh-CN" altLang="en-US" dirty="0" smtClean="0"/>
          </a:p>
          <a:p>
            <a:endParaRPr lang="zh-CN" altLang="en-US" dirty="0" smtClean="0"/>
          </a:p>
          <a:p>
            <a:r>
              <a:rPr lang="zh-CN" altLang="en-US" dirty="0" smtClean="0"/>
              <a:t>可以看到，在 </a:t>
            </a:r>
            <a:r>
              <a:rPr lang="en-US" altLang="zh-CN" dirty="0" err="1" smtClean="0"/>
              <a:t>useUserStore</a:t>
            </a:r>
            <a:r>
              <a:rPr lang="en-US" altLang="zh-CN" dirty="0" smtClean="0"/>
              <a:t> </a:t>
            </a:r>
            <a:r>
              <a:rPr lang="zh-CN" altLang="en-US" dirty="0" smtClean="0"/>
              <a:t>里，我们引入了上文写好的登录接口 </a:t>
            </a:r>
            <a:r>
              <a:rPr lang="en-US" altLang="zh-CN" dirty="0" err="1" smtClean="0"/>
              <a:t>loginApi</a:t>
            </a:r>
            <a:r>
              <a:rPr lang="zh-CN" altLang="en-US" dirty="0" smtClean="0"/>
              <a:t>：</a:t>
            </a:r>
            <a:endParaRPr lang="zh-CN" altLang="en-US" dirty="0" smtClean="0"/>
          </a:p>
          <a:p>
            <a:r>
              <a:rPr lang="en-US" altLang="zh-CN" dirty="0" smtClean="0"/>
              <a:t>import { </a:t>
            </a:r>
            <a:r>
              <a:rPr lang="en-US" altLang="zh-CN" dirty="0" err="1" smtClean="0"/>
              <a:t>loginApi</a:t>
            </a:r>
            <a:r>
              <a:rPr lang="en-US" altLang="zh-CN" dirty="0" smtClean="0"/>
              <a:t>, </a:t>
            </a:r>
            <a:r>
              <a:rPr lang="en-US" altLang="zh-CN" dirty="0" err="1" smtClean="0"/>
              <a:t>getUserInfoApi</a:t>
            </a:r>
            <a:r>
              <a:rPr lang="en-US" altLang="zh-CN" dirty="0" smtClean="0"/>
              <a:t> } from "@/</a:t>
            </a:r>
            <a:r>
              <a:rPr lang="en-US" altLang="zh-CN" dirty="0" err="1" smtClean="0"/>
              <a:t>api</a:t>
            </a:r>
            <a:r>
              <a:rPr lang="en-US" altLang="zh-CN" dirty="0" smtClean="0"/>
              <a:t>/login"</a:t>
            </a:r>
            <a:endParaRPr lang="en-US" altLang="zh-CN" dirty="0" smtClean="0"/>
          </a:p>
          <a:p>
            <a:r>
              <a:rPr lang="zh-CN" altLang="en-US" dirty="0" smtClean="0"/>
              <a:t>复制代码</a:t>
            </a:r>
            <a:endParaRPr lang="zh-CN" altLang="en-US" dirty="0" smtClean="0"/>
          </a:p>
          <a:p>
            <a:r>
              <a:rPr lang="zh-CN" altLang="en-US" dirty="0" smtClean="0"/>
              <a:t>然后在 </a:t>
            </a:r>
            <a:r>
              <a:rPr lang="en-US" altLang="zh-CN" dirty="0" smtClean="0"/>
              <a:t>login action </a:t>
            </a:r>
            <a:r>
              <a:rPr lang="zh-CN" altLang="en-US" dirty="0" smtClean="0"/>
              <a:t>中调用这个 </a:t>
            </a:r>
            <a:r>
              <a:rPr lang="en-US" altLang="zh-CN" dirty="0" err="1" smtClean="0"/>
              <a:t>loginApi</a:t>
            </a:r>
            <a:r>
              <a:rPr lang="en-US" altLang="zh-CN" dirty="0" smtClean="0"/>
              <a:t> </a:t>
            </a:r>
            <a:r>
              <a:rPr lang="zh-CN" altLang="en-US" dirty="0" smtClean="0"/>
              <a:t>并传入对应参数（如果这里参数传递错误，那么 </a:t>
            </a:r>
            <a:r>
              <a:rPr lang="en-US" altLang="zh-CN" dirty="0" smtClean="0"/>
              <a:t>TS </a:t>
            </a:r>
            <a:r>
              <a:rPr lang="zh-CN" altLang="en-US" dirty="0" smtClean="0"/>
              <a:t>就会报错提醒我们，因为我们在上文中定义接口的时候已经约束了类型）</a:t>
            </a:r>
            <a:endParaRPr lang="zh-CN" altLang="en-US" dirty="0" smtClean="0"/>
          </a:p>
          <a:p>
            <a:r>
              <a:rPr lang="zh-CN" altLang="en-US" dirty="0" smtClean="0"/>
              <a:t>调用登录接口成功时，我们将接口返回的响应数据 </a:t>
            </a:r>
            <a:r>
              <a:rPr lang="en-US" altLang="zh-CN" dirty="0" smtClean="0"/>
              <a:t>res </a:t>
            </a:r>
            <a:r>
              <a:rPr lang="zh-CN" altLang="en-US" dirty="0" smtClean="0"/>
              <a:t>中的 </a:t>
            </a:r>
            <a:r>
              <a:rPr lang="en-US" altLang="zh-CN" dirty="0" smtClean="0"/>
              <a:t>token </a:t>
            </a:r>
            <a:r>
              <a:rPr lang="zh-CN" altLang="en-US" dirty="0" smtClean="0"/>
              <a:t>分别保存到 </a:t>
            </a:r>
            <a:r>
              <a:rPr lang="en-US" altLang="zh-CN" dirty="0" smtClean="0"/>
              <a:t>cookie</a:t>
            </a:r>
            <a:r>
              <a:rPr lang="zh-CN" altLang="en-US" dirty="0" smtClean="0"/>
              <a:t>（对应语句 </a:t>
            </a:r>
            <a:r>
              <a:rPr lang="en-US" altLang="zh-CN" dirty="0" err="1" smtClean="0"/>
              <a:t>setToken</a:t>
            </a:r>
            <a:r>
              <a:rPr lang="en-US" altLang="zh-CN" dirty="0" smtClean="0"/>
              <a:t>(</a:t>
            </a:r>
            <a:r>
              <a:rPr lang="en-US" altLang="zh-CN" dirty="0" err="1" smtClean="0"/>
              <a:t>res.data.token</a:t>
            </a:r>
            <a:r>
              <a:rPr lang="en-US" altLang="zh-CN" dirty="0" smtClean="0"/>
              <a:t>)</a:t>
            </a:r>
            <a:r>
              <a:rPr lang="zh-CN" altLang="en-US" dirty="0" smtClean="0"/>
              <a:t>）和 当前 </a:t>
            </a:r>
            <a:r>
              <a:rPr lang="en-US" altLang="zh-CN" dirty="0" smtClean="0"/>
              <a:t>Store</a:t>
            </a:r>
            <a:r>
              <a:rPr lang="zh-CN" altLang="en-US" dirty="0" smtClean="0"/>
              <a:t>（对应语句 </a:t>
            </a:r>
            <a:r>
              <a:rPr lang="en-US" altLang="zh-CN" dirty="0" err="1" smtClean="0"/>
              <a:t>token.value</a:t>
            </a:r>
            <a:r>
              <a:rPr lang="en-US" altLang="zh-CN" dirty="0" smtClean="0"/>
              <a:t> = </a:t>
            </a:r>
            <a:r>
              <a:rPr lang="en-US" altLang="zh-CN" dirty="0" err="1" smtClean="0"/>
              <a:t>res.data.token</a:t>
            </a:r>
            <a:r>
              <a:rPr lang="zh-CN" altLang="en-US" dirty="0" smtClean="0"/>
              <a:t>） 中，如果接口失败，则直接 </a:t>
            </a:r>
            <a:r>
              <a:rPr lang="en-US" altLang="zh-CN" dirty="0" smtClean="0"/>
              <a:t>reject</a:t>
            </a:r>
            <a:r>
              <a:rPr lang="zh-CN" altLang="en-US" dirty="0" smtClean="0"/>
              <a:t>（</a:t>
            </a:r>
            <a:r>
              <a:rPr lang="en-US" altLang="zh-CN" dirty="0" smtClean="0"/>
              <a:t>ES6 </a:t>
            </a:r>
            <a:r>
              <a:rPr lang="en-US" altLang="zh-CN" dirty="0" err="1" smtClean="0"/>
              <a:t>Promis</a:t>
            </a:r>
            <a:r>
              <a:rPr lang="en-US" altLang="zh-CN" dirty="0" smtClean="0"/>
              <a:t> </a:t>
            </a:r>
            <a:r>
              <a:rPr lang="zh-CN" altLang="en-US" dirty="0" smtClean="0"/>
              <a:t>知识） 即可</a:t>
            </a:r>
            <a:endParaRPr lang="zh-CN" altLang="en-US" dirty="0" smtClean="0"/>
          </a:p>
          <a:p>
            <a:r>
              <a:rPr lang="zh-CN" altLang="en-US" dirty="0" smtClean="0"/>
              <a:t>如果这里执行了 </a:t>
            </a:r>
            <a:r>
              <a:rPr lang="en-US" altLang="zh-CN" dirty="0" smtClean="0"/>
              <a:t>.then </a:t>
            </a:r>
            <a:r>
              <a:rPr lang="zh-CN" altLang="en-US" dirty="0" smtClean="0"/>
              <a:t>那么登录页面也将执行 </a:t>
            </a:r>
            <a:r>
              <a:rPr lang="en-US" altLang="zh-CN" dirty="0" smtClean="0"/>
              <a:t>.then</a:t>
            </a:r>
            <a:r>
              <a:rPr lang="zh-CN" altLang="en-US" dirty="0" smtClean="0"/>
              <a:t>，也就会开始跳转路由到首页，那么就会触发路由守卫</a:t>
            </a:r>
            <a:endParaRPr lang="zh-CN" altLang="en-US" dirty="0" smtClean="0"/>
          </a:p>
          <a:p>
            <a:r>
              <a:rPr lang="zh-CN" altLang="en-US" dirty="0" smtClean="0"/>
              <a:t>路由守卫</a:t>
            </a:r>
            <a:endParaRPr lang="zh-CN" altLang="en-US" dirty="0" smtClean="0"/>
          </a:p>
          <a:p>
            <a:endParaRPr lang="zh-CN" altLang="en-US" dirty="0" smtClean="0"/>
          </a:p>
          <a:p>
            <a:r>
              <a:rPr lang="zh-CN" altLang="en-US" dirty="0" smtClean="0"/>
              <a:t>路由守卫全部的代码如上，由于注释已经写的很清楚了，建议大家慢慢的仔细阅读即可，我这里只简单概述一下路由守卫做了什么事：</a:t>
            </a:r>
            <a:endParaRPr lang="zh-CN" altLang="en-US" dirty="0" smtClean="0"/>
          </a:p>
          <a:p>
            <a:endParaRPr lang="zh-CN" altLang="en-US" dirty="0" smtClean="0"/>
          </a:p>
          <a:p>
            <a:r>
              <a:rPr lang="zh-CN" altLang="en-US" dirty="0" smtClean="0"/>
              <a:t>判断用户是否登录，没登录则只能进入白名单页面，比如登录页</a:t>
            </a:r>
            <a:endParaRPr lang="zh-CN" altLang="en-US" dirty="0" smtClean="0"/>
          </a:p>
          <a:p>
            <a:r>
              <a:rPr lang="zh-CN" altLang="en-US" dirty="0" smtClean="0"/>
              <a:t>如果已经登录，那么将不允许进入登录页</a:t>
            </a:r>
            <a:endParaRPr lang="zh-CN" altLang="en-US" dirty="0" smtClean="0"/>
          </a:p>
          <a:p>
            <a:r>
              <a:rPr lang="zh-CN" altLang="en-US" dirty="0" smtClean="0"/>
              <a:t>如果已经登录，那么还要检查是否拿到用户角色，如果没有，并且开启了动态路由功能，则要调用用户详情接口</a:t>
            </a:r>
            <a:endParaRPr lang="zh-CN" altLang="en-US" dirty="0" smtClean="0"/>
          </a:p>
          <a:p>
            <a:r>
              <a:rPr lang="zh-CN" altLang="en-US" dirty="0" smtClean="0"/>
              <a:t>如果没有开启动态路由功能，则启用默认角色</a:t>
            </a:r>
            <a:endParaRPr lang="zh-CN" altLang="en-US" dirty="0" smtClean="0"/>
          </a:p>
          <a:p>
            <a:r>
              <a:rPr lang="zh-CN" altLang="en-US" dirty="0" smtClean="0"/>
              <a:t>不管什么情况，一旦发生错误，就重置 </a:t>
            </a:r>
            <a:r>
              <a:rPr lang="en-US" altLang="zh-CN" dirty="0" smtClean="0"/>
              <a:t>Token</a:t>
            </a:r>
            <a:r>
              <a:rPr lang="zh-CN" altLang="en-US" dirty="0" smtClean="0"/>
              <a:t>，并重定向到登录页</a:t>
            </a:r>
            <a:endParaRPr lang="zh-CN" altLang="en-US" dirty="0" smtClean="0"/>
          </a:p>
          <a:p>
            <a:endParaRPr lang="zh-CN" altLang="en-US" dirty="0" smtClean="0"/>
          </a:p>
          <a:p>
            <a:r>
              <a:rPr lang="zh-CN" altLang="en-US" dirty="0" smtClean="0"/>
              <a:t>一般情况下，不建议大家更改路由守卫逻辑，如果必须要更改，请大家一定熟练掌握原本的逻辑以及 </a:t>
            </a:r>
            <a:r>
              <a:rPr lang="en-US" altLang="zh-CN" dirty="0" err="1" smtClean="0"/>
              <a:t>vue</a:t>
            </a:r>
            <a:r>
              <a:rPr lang="en-US" altLang="zh-CN" dirty="0" smtClean="0"/>
              <a:t>-router </a:t>
            </a:r>
            <a:r>
              <a:rPr lang="zh-CN" altLang="en-US" dirty="0" smtClean="0"/>
              <a:t>路由守卫本身的知识点</a:t>
            </a:r>
            <a:endParaRPr lang="zh-CN" altLang="en-US" dirty="0" smtClean="0"/>
          </a:p>
          <a:p>
            <a:r>
              <a:rPr lang="zh-CN" altLang="en-US" dirty="0" smtClean="0"/>
              <a:t>这里如果通过路由守卫的检查后，我们就能正常跳转到首页了。</a:t>
            </a:r>
            <a:endParaRPr lang="zh-CN" altLang="en-US" dirty="0" smtClean="0"/>
          </a:p>
          <a:p>
            <a:endParaRPr lang="zh-CN" altLang="en-US" dirty="0" smtClean="0"/>
          </a:p>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R="0" algn="l" defTabSz="914400" rtl="0" fontAlgn="auto" latinLnBrk="0" hangingPunct="0">
              <a:lnSpc>
                <a:spcPct val="100000"/>
              </a:lnSpc>
              <a:spcBef>
                <a:spcPts val="0"/>
              </a:spcBef>
              <a:spcAft>
                <a:spcPts val="0"/>
              </a:spcAft>
              <a:buClrTx/>
              <a:buSzTx/>
            </a:pPr>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R="0" algn="l" defTabSz="914400" rtl="0" fontAlgn="auto" latinLnBrk="0" hangingPunct="0">
              <a:lnSpc>
                <a:spcPct val="100000"/>
              </a:lnSpc>
              <a:spcBef>
                <a:spcPts val="0"/>
              </a:spcBef>
              <a:spcAft>
                <a:spcPts val="0"/>
              </a:spcAft>
              <a:buClrTx/>
              <a:buSzTx/>
            </a:pPr>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R="0" algn="l" defTabSz="914400" rtl="0" fontAlgn="auto" latinLnBrk="0" hangingPunct="0">
              <a:lnSpc>
                <a:spcPct val="100000"/>
              </a:lnSpc>
              <a:spcBef>
                <a:spcPts val="0"/>
              </a:spcBef>
              <a:spcAft>
                <a:spcPts val="0"/>
              </a:spcAft>
              <a:buClrTx/>
              <a:buSzTx/>
            </a:pPr>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R="0" algn="l" defTabSz="914400" rtl="0" fontAlgn="auto" latinLnBrk="0" hangingPunct="0">
              <a:lnSpc>
                <a:spcPct val="100000"/>
              </a:lnSpc>
              <a:spcBef>
                <a:spcPts val="0"/>
              </a:spcBef>
              <a:spcAft>
                <a:spcPts val="0"/>
              </a:spcAft>
              <a:buClrTx/>
              <a:buSzTx/>
            </a:pPr>
            <a:r>
              <a:rPr lang="zh-CN" altLang="en-US" dirty="0">
                <a:sym typeface="+mn-ea"/>
              </a:rPr>
              <a:t>我们可以使用响应式 API 来声明响应式的状态，在 setup() 函数中返回的对象会暴露给模板和组件实例。其他的选项也可以通过组件实例来获取 setup() 暴露的属性：</a:t>
            </a:r>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a:p>
            <a:r>
              <a:rPr lang="zh-CN" altLang="en-US" dirty="0"/>
              <a:t>Vue 的核心功能是声明式渲染：通过</a:t>
            </a:r>
            <a:r>
              <a:rPr lang="zh-CN" altLang="en-US" dirty="0" smtClean="0"/>
              <a:t>扩展标准 </a:t>
            </a:r>
            <a:r>
              <a:rPr lang="zh-CN" altLang="en-US" dirty="0"/>
              <a:t>HTML 的模板语法</a:t>
            </a:r>
            <a:r>
              <a:rPr lang="zh-CN" altLang="en-US" dirty="0" smtClean="0"/>
              <a:t>，根据 </a:t>
            </a:r>
            <a:r>
              <a:rPr lang="zh-CN" altLang="en-US" dirty="0"/>
              <a:t>JavaScript 的状态来描述 HTML 应该是什么样子的。当状态改变时，HTML 会自动更新。</a:t>
            </a:r>
            <a:endParaRPr lang="zh-CN" altLang="en-US" dirty="0"/>
          </a:p>
          <a:p>
            <a:endParaRPr lang="zh-CN" altLang="en-US" dirty="0"/>
          </a:p>
          <a:p>
            <a:r>
              <a:rPr lang="zh-CN" altLang="en-US" dirty="0"/>
              <a:t>能在改变时触发更新的状态被称作是响应式的。我们可以使用 Vue 的 reactive() API 来声明响应式状态</a:t>
            </a:r>
            <a:r>
              <a:rPr lang="zh-CN" altLang="en-US" dirty="0" smtClean="0"/>
              <a:t>。由 reactive() 创建的对象其实就是一个响应式的对象，其行为与普通对象一样：</a:t>
            </a:r>
            <a:endParaRPr lang="zh-CN" altLang="en-US" dirty="0" smtClean="0"/>
          </a:p>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Attribute 绑定</a:t>
            </a:r>
            <a:endParaRPr lang="zh-CN" altLang="en-US" dirty="0"/>
          </a:p>
          <a:p>
            <a:r>
              <a:rPr lang="zh-CN" altLang="en-US" dirty="0"/>
              <a:t>在 Vue 中，mustache 语法 (即双大括号) 只能用于文本插值。为了给 attribute 绑定一个动态值，需要使用 v-bind 指令：</a:t>
            </a:r>
            <a:endParaRPr lang="zh-CN" altLang="en-US" dirty="0"/>
          </a:p>
          <a:p>
            <a:endParaRPr lang="zh-CN" altLang="en-US" dirty="0"/>
          </a:p>
          <a:p>
            <a:r>
              <a:rPr lang="zh-CN" altLang="en-US" dirty="0"/>
              <a:t>template</a:t>
            </a:r>
            <a:endParaRPr lang="zh-CN" altLang="en-US" dirty="0"/>
          </a:p>
          <a:p>
            <a:r>
              <a:rPr lang="zh-CN" altLang="en-US" dirty="0"/>
              <a:t>&lt;div v-bind:id="dynamicId"&gt;&lt;/div&gt;</a:t>
            </a:r>
            <a:endParaRPr lang="zh-CN" altLang="en-US" dirty="0"/>
          </a:p>
          <a:p>
            <a:r>
              <a:rPr lang="zh-CN" altLang="en-US" dirty="0"/>
              <a:t>指令是由 v- 开头的一种特殊 attribute。它们是 Vue 模板语法的一部分。和文本插值类似，指令的值是可以访问组件状态的 JavaScript 表达式。关于 v-bind 和指令语法的完整细节请详阅指南 - 模板语法。</a:t>
            </a:r>
            <a:endParaRPr lang="zh-CN" altLang="en-US" dirty="0"/>
          </a:p>
          <a:p>
            <a:endParaRPr lang="zh-CN" altLang="en-US" dirty="0"/>
          </a:p>
          <a:p>
            <a:r>
              <a:rPr lang="zh-CN" altLang="en-US" dirty="0"/>
              <a:t>冒号后面的部分 (:id) 是指令的“参数”。此处，元素的 id attribute 将与组件状态里的 dynamicId 属性保持同步。</a:t>
            </a:r>
            <a:endParaRPr lang="zh-CN" altLang="en-US" dirty="0"/>
          </a:p>
          <a:p>
            <a:endParaRPr lang="zh-CN" altLang="en-US" dirty="0"/>
          </a:p>
          <a:p>
            <a:r>
              <a:rPr lang="zh-CN" altLang="en-US" dirty="0"/>
              <a:t>由于 v-bind 使用地非常频繁，它有一个专门的简写语法：</a:t>
            </a:r>
            <a:endParaRPr lang="zh-CN" altLang="en-US" dirty="0"/>
          </a:p>
          <a:p>
            <a:endParaRPr lang="zh-CN" altLang="en-US" dirty="0"/>
          </a:p>
          <a:p>
            <a:r>
              <a:rPr lang="zh-CN" altLang="en-US" dirty="0"/>
              <a:t>template</a:t>
            </a:r>
            <a:endParaRPr lang="zh-CN" altLang="en-US" dirty="0"/>
          </a:p>
          <a:p>
            <a:r>
              <a:rPr lang="zh-CN" altLang="en-US" dirty="0"/>
              <a:t>&lt;div :id="dynamicId"&gt;&lt;/div&gt;</a:t>
            </a:r>
            <a:endParaRPr lang="zh-CN" altLang="en-US" dirty="0"/>
          </a:p>
          <a:p>
            <a:r>
              <a:rPr lang="zh-CN" altLang="en-US" dirty="0"/>
              <a:t>现在，试着把一个动态的 class 绑定添加到这个 &lt;h1&gt; 上，并使用 titleClass 的 ref 作为它的值。如果绑定正确，文字将会变为红色。</a:t>
            </a:r>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我们可以使用 v-on 指令监听 DOM 事件：</a:t>
            </a:r>
            <a:endParaRPr lang="zh-CN" altLang="en-US" dirty="0"/>
          </a:p>
          <a:p>
            <a:endParaRPr lang="zh-CN" altLang="en-US" dirty="0"/>
          </a:p>
          <a:p>
            <a:r>
              <a:rPr lang="zh-CN" altLang="en-US" dirty="0"/>
              <a:t>template</a:t>
            </a:r>
            <a:endParaRPr lang="zh-CN" altLang="en-US" dirty="0"/>
          </a:p>
          <a:p>
            <a:r>
              <a:rPr lang="zh-CN" altLang="en-US" dirty="0"/>
              <a:t>&lt;button v-on:click="increment"&gt;{{ count }}&lt;/button&gt;</a:t>
            </a:r>
            <a:endParaRPr lang="zh-CN" altLang="en-US" dirty="0"/>
          </a:p>
          <a:p>
            <a:r>
              <a:rPr lang="zh-CN" altLang="en-US" dirty="0"/>
              <a:t>因为其经常使用，v-on 也有一个简写语法：</a:t>
            </a:r>
            <a:endParaRPr lang="zh-CN" altLang="en-US" dirty="0"/>
          </a:p>
          <a:p>
            <a:endParaRPr lang="zh-CN" altLang="en-US" dirty="0"/>
          </a:p>
          <a:p>
            <a:r>
              <a:rPr lang="zh-CN" altLang="en-US" dirty="0"/>
              <a:t>template</a:t>
            </a:r>
            <a:endParaRPr lang="zh-CN" altLang="en-US" dirty="0"/>
          </a:p>
          <a:p>
            <a:r>
              <a:rPr lang="zh-CN" altLang="en-US" dirty="0"/>
              <a:t>&lt;button @click="increment"&gt;{{ count }}&lt;/button&gt;</a:t>
            </a:r>
            <a:endParaRPr lang="zh-CN" altLang="en-US" dirty="0"/>
          </a:p>
          <a:p>
            <a:r>
              <a:rPr lang="zh-CN" altLang="en-US" dirty="0"/>
              <a:t>此处，increment 引用了一个在 &lt;script setup&gt; 中声明的函数：</a:t>
            </a:r>
            <a:endParaRPr lang="zh-CN" altLang="en-US" dirty="0"/>
          </a:p>
          <a:p>
            <a:endParaRPr lang="zh-CN" altLang="en-US" dirty="0"/>
          </a:p>
          <a:p>
            <a:r>
              <a:rPr lang="zh-CN" altLang="en-US" dirty="0"/>
              <a:t>vue</a:t>
            </a:r>
            <a:endParaRPr lang="zh-CN" altLang="en-US" dirty="0"/>
          </a:p>
          <a:p>
            <a:r>
              <a:rPr lang="zh-CN" altLang="en-US" dirty="0"/>
              <a:t>&lt;script setup&gt;</a:t>
            </a:r>
            <a:endParaRPr lang="zh-CN" altLang="en-US" dirty="0"/>
          </a:p>
          <a:p>
            <a:r>
              <a:rPr lang="zh-CN" altLang="en-US" dirty="0"/>
              <a:t>import { ref } from 'vue'</a:t>
            </a:r>
            <a:endParaRPr lang="zh-CN" altLang="en-US" dirty="0"/>
          </a:p>
          <a:p>
            <a:endParaRPr lang="zh-CN" altLang="en-US" dirty="0"/>
          </a:p>
          <a:p>
            <a:r>
              <a:rPr lang="zh-CN" altLang="en-US" dirty="0"/>
              <a:t>const count = ref(0)</a:t>
            </a:r>
            <a:endParaRPr lang="zh-CN" altLang="en-US" dirty="0"/>
          </a:p>
          <a:p>
            <a:endParaRPr lang="zh-CN" altLang="en-US" dirty="0"/>
          </a:p>
          <a:p>
            <a:r>
              <a:rPr lang="zh-CN" altLang="en-US" dirty="0"/>
              <a:t>function increment() {</a:t>
            </a:r>
            <a:endParaRPr lang="zh-CN" altLang="en-US" dirty="0"/>
          </a:p>
          <a:p>
            <a:r>
              <a:rPr lang="zh-CN" altLang="en-US" dirty="0"/>
              <a:t>  // 更新组件状态</a:t>
            </a:r>
            <a:endParaRPr lang="zh-CN" altLang="en-US" dirty="0"/>
          </a:p>
          <a:p>
            <a:r>
              <a:rPr lang="zh-CN" altLang="en-US" dirty="0"/>
              <a:t>  count.value++</a:t>
            </a:r>
            <a:endParaRPr lang="zh-CN" altLang="en-US" dirty="0"/>
          </a:p>
          <a:p>
            <a:r>
              <a:rPr lang="zh-CN" altLang="en-US" dirty="0"/>
              <a:t>}</a:t>
            </a:r>
            <a:endParaRPr lang="zh-CN" altLang="en-US" dirty="0"/>
          </a:p>
          <a:p>
            <a:r>
              <a:rPr lang="zh-CN" altLang="en-US" dirty="0"/>
              <a:t>&lt;/script&gt;</a:t>
            </a:r>
            <a:endParaRPr lang="zh-CN" altLang="en-US" dirty="0"/>
          </a:p>
          <a:p>
            <a:r>
              <a:rPr lang="zh-CN" altLang="en-US" dirty="0"/>
              <a:t>在函数中，我们可以通过修改 ref 来更新组件状态。</a:t>
            </a:r>
            <a:endParaRPr lang="zh-CN" altLang="en-US" dirty="0"/>
          </a:p>
          <a:p>
            <a:endParaRPr lang="zh-CN" altLang="en-US" dirty="0"/>
          </a:p>
          <a:p>
            <a:r>
              <a:rPr lang="zh-CN" altLang="en-US" dirty="0"/>
              <a:t>事件处理函数也可以使用内置表达式，并且可以使用修饰符简化常见任务。这些细节包含在指南 - 事件处理。</a:t>
            </a:r>
            <a:endParaRPr lang="zh-CN" altLang="en-US" dirty="0"/>
          </a:p>
          <a:p>
            <a:endParaRPr lang="zh-CN" altLang="en-US" dirty="0"/>
          </a:p>
          <a:p>
            <a:r>
              <a:rPr lang="zh-CN" altLang="en-US" dirty="0"/>
              <a:t>现在，尝试自行实现 increment 函数并通过使用 v-on 将其绑定到按钮上。</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除了官方提供的 </a:t>
            </a:r>
            <a:r>
              <a:rPr lang="en-US" altLang="zh-CN" dirty="0" smtClean="0"/>
              <a:t>Hooks </a:t>
            </a:r>
            <a:r>
              <a:rPr lang="en-US" altLang="zh-CN" dirty="0" err="1" smtClean="0"/>
              <a:t>Api</a:t>
            </a:r>
            <a:r>
              <a:rPr lang="en-US" altLang="zh-CN" dirty="0" smtClean="0"/>
              <a:t>, Hooks </a:t>
            </a:r>
            <a:r>
              <a:rPr lang="zh-CN" altLang="en-US" dirty="0" smtClean="0"/>
              <a:t>的另外一个重要特质，就是可以自己进行“自定义 </a:t>
            </a:r>
            <a:r>
              <a:rPr lang="en-US" altLang="zh-CN" dirty="0" smtClean="0"/>
              <a:t>Hooks” </a:t>
            </a:r>
            <a:r>
              <a:rPr lang="zh-CN" altLang="en-US" dirty="0" smtClean="0"/>
              <a:t>的定义，从而完成状态逻辑的复用。</a:t>
            </a:r>
            <a:endParaRPr lang="zh-CN" altLang="en-US" dirty="0" smtClean="0"/>
          </a:p>
          <a:p>
            <a:r>
              <a:rPr lang="zh-CN" altLang="en-US" dirty="0" smtClean="0"/>
              <a:t>开源社区也都有很多不错的基于 </a:t>
            </a:r>
            <a:r>
              <a:rPr lang="en-US" altLang="zh-CN" dirty="0" smtClean="0"/>
              <a:t>Hooks </a:t>
            </a:r>
            <a:r>
              <a:rPr lang="zh-CN" altLang="en-US" dirty="0" smtClean="0"/>
              <a:t>的封装，比如 </a:t>
            </a:r>
            <a:r>
              <a:rPr lang="en-US" altLang="zh-CN" dirty="0" err="1" smtClean="0"/>
              <a:t>ahooks</a:t>
            </a:r>
            <a:r>
              <a:rPr lang="en-US" altLang="zh-CN" dirty="0" smtClean="0"/>
              <a:t> (ahooks.js.org/</a:t>
            </a:r>
            <a:r>
              <a:rPr lang="en-US" altLang="zh-CN" dirty="0" err="1" smtClean="0"/>
              <a:t>zh</a:t>
            </a:r>
            <a:r>
              <a:rPr lang="en-US" altLang="zh-CN" dirty="0" smtClean="0"/>
              <a:t>-CN/)</a:t>
            </a:r>
            <a:r>
              <a:rPr lang="zh-CN" altLang="en-US" dirty="0" smtClean="0"/>
              <a:t>，又比如 </a:t>
            </a:r>
            <a:r>
              <a:rPr lang="en-US" altLang="zh-CN" dirty="0" err="1" smtClean="0"/>
              <a:t>vueuse</a:t>
            </a:r>
            <a:r>
              <a:rPr lang="zh-CN" altLang="en-US" dirty="0" smtClean="0"/>
              <a:t>（</a:t>
            </a:r>
            <a:r>
              <a:rPr lang="en-US" altLang="zh-CN" dirty="0" smtClean="0"/>
              <a:t>vueuse.org/</a:t>
            </a:r>
            <a:r>
              <a:rPr lang="zh-CN" altLang="en-US" dirty="0" smtClean="0"/>
              <a:t>）</a:t>
            </a:r>
            <a:endParaRPr lang="en-US" altLang="zh-CN" dirty="0" smtClean="0"/>
          </a:p>
          <a:p>
            <a:endParaRPr lang="en-US" altLang="zh-CN" dirty="0" smtClean="0"/>
          </a:p>
          <a:p>
            <a:r>
              <a:rPr lang="zh-CN" altLang="en-US" dirty="0" smtClean="0"/>
              <a:t>相似点： 总体思路是一致的</a:t>
            </a:r>
            <a:endParaRPr lang="zh-CN" altLang="en-US" dirty="0" smtClean="0"/>
          </a:p>
          <a:p>
            <a:r>
              <a:rPr lang="zh-CN" altLang="en-US" dirty="0" smtClean="0"/>
              <a:t>都遵照着 </a:t>
            </a:r>
            <a:r>
              <a:rPr lang="en-US" altLang="zh-CN" dirty="0" smtClean="0"/>
              <a:t>"</a:t>
            </a:r>
            <a:r>
              <a:rPr lang="zh-CN" altLang="en-US" dirty="0" smtClean="0"/>
              <a:t>定义状态数据</a:t>
            </a:r>
            <a:r>
              <a:rPr lang="en-US" altLang="zh-CN" dirty="0" smtClean="0"/>
              <a:t>"</a:t>
            </a:r>
            <a:r>
              <a:rPr lang="zh-CN" altLang="en-US" dirty="0" smtClean="0"/>
              <a:t>，</a:t>
            </a:r>
            <a:r>
              <a:rPr lang="en-US" altLang="zh-CN" dirty="0" smtClean="0"/>
              <a:t>"</a:t>
            </a:r>
            <a:r>
              <a:rPr lang="zh-CN" altLang="en-US" dirty="0" smtClean="0"/>
              <a:t>操作状态数据</a:t>
            </a:r>
            <a:r>
              <a:rPr lang="en-US" altLang="zh-CN" dirty="0" smtClean="0"/>
              <a:t>"</a:t>
            </a:r>
            <a:r>
              <a:rPr lang="zh-CN" altLang="en-US" dirty="0" smtClean="0"/>
              <a:t>，</a:t>
            </a:r>
            <a:r>
              <a:rPr lang="en-US" altLang="zh-CN" dirty="0" smtClean="0"/>
              <a:t>"</a:t>
            </a:r>
            <a:r>
              <a:rPr lang="zh-CN" altLang="en-US" dirty="0" smtClean="0"/>
              <a:t>隐藏细节</a:t>
            </a:r>
            <a:r>
              <a:rPr lang="en-US" altLang="zh-CN" dirty="0" smtClean="0"/>
              <a:t>" </a:t>
            </a:r>
            <a:r>
              <a:rPr lang="zh-CN" altLang="en-US" dirty="0" smtClean="0"/>
              <a:t>作为核心思路。</a:t>
            </a:r>
            <a:endParaRPr lang="zh-CN" altLang="en-US" dirty="0" smtClean="0"/>
          </a:p>
          <a:p>
            <a:endParaRPr lang="zh-CN" altLang="en-US" dirty="0" smtClean="0"/>
          </a:p>
          <a:p>
            <a:r>
              <a:rPr lang="en-US" altLang="zh-CN" dirty="0" smtClean="0"/>
              <a:t>vue3 </a:t>
            </a:r>
            <a:r>
              <a:rPr lang="zh-CN" altLang="en-US" dirty="0" smtClean="0"/>
              <a:t>的组件里， </a:t>
            </a:r>
            <a:r>
              <a:rPr lang="en-US" altLang="zh-CN" dirty="0" smtClean="0"/>
              <a:t>setup </a:t>
            </a:r>
            <a:r>
              <a:rPr lang="zh-CN" altLang="en-US" dirty="0" smtClean="0"/>
              <a:t>是作为一个早于 “</a:t>
            </a:r>
            <a:r>
              <a:rPr lang="en-US" altLang="zh-CN" dirty="0" smtClean="0"/>
              <a:t>created” </a:t>
            </a:r>
            <a:r>
              <a:rPr lang="zh-CN" altLang="en-US" dirty="0" smtClean="0"/>
              <a:t>的生命周期存在的，无论如何，在一个组件的渲染过程中只会进入一次。</a:t>
            </a:r>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smtClean="0"/>
              <a:t>beforeCreate</a:t>
            </a:r>
            <a:r>
              <a:rPr lang="en-US" altLang="zh-CN" dirty="0" smtClean="0"/>
              <a:t>() – </a:t>
            </a:r>
            <a:r>
              <a:rPr lang="zh-CN" altLang="en-US" dirty="0" smtClean="0"/>
              <a:t>选项 </a:t>
            </a:r>
            <a:r>
              <a:rPr lang="en-US" altLang="zh-CN" dirty="0" smtClean="0"/>
              <a:t>API</a:t>
            </a:r>
            <a:endParaRPr lang="en-US" altLang="zh-CN" dirty="0" smtClean="0"/>
          </a:p>
          <a:p>
            <a:r>
              <a:rPr lang="zh-CN" altLang="en-US" dirty="0" smtClean="0"/>
              <a:t>用于初始化所有响应数据和事件，因此</a:t>
            </a:r>
            <a:r>
              <a:rPr lang="en-US" altLang="zh-CN" dirty="0" err="1" smtClean="0"/>
              <a:t>beforeCreate</a:t>
            </a:r>
            <a:r>
              <a:rPr lang="zh-CN" altLang="en-US" dirty="0" smtClean="0"/>
              <a:t>无法访问组件的任何响应数据和事件。</a:t>
            </a:r>
            <a:endParaRPr lang="zh-CN" altLang="en-US" dirty="0" smtClean="0"/>
          </a:p>
          <a:p>
            <a:r>
              <a:rPr lang="en-US" altLang="zh-CN" dirty="0" smtClean="0"/>
              <a:t>created() – </a:t>
            </a:r>
            <a:r>
              <a:rPr lang="zh-CN" altLang="en-US" dirty="0" smtClean="0"/>
              <a:t>选项 </a:t>
            </a:r>
            <a:r>
              <a:rPr lang="en-US" altLang="zh-CN" dirty="0" smtClean="0"/>
              <a:t>API</a:t>
            </a:r>
            <a:endParaRPr lang="en-US" altLang="zh-CN" dirty="0" smtClean="0"/>
          </a:p>
          <a:p>
            <a:r>
              <a:rPr lang="zh-CN" altLang="en-US" dirty="0" smtClean="0"/>
              <a:t>如果我们要在组件创建时访问组件的数据和事件</a:t>
            </a:r>
            <a:r>
              <a:rPr lang="zh-CN" altLang="en-US" dirty="0" smtClean="0"/>
              <a:t>，可以使用</a:t>
            </a:r>
            <a:r>
              <a:rPr lang="en-US" altLang="zh-CN" dirty="0" smtClean="0"/>
              <a:t>created</a:t>
            </a:r>
            <a:r>
              <a:rPr lang="zh-CN" altLang="en-US" dirty="0" smtClean="0"/>
              <a:t>。</a:t>
            </a:r>
            <a:endParaRPr lang="zh-CN" altLang="en-US" dirty="0" smtClean="0"/>
          </a:p>
          <a:p>
            <a:r>
              <a:rPr lang="zh-CN" altLang="en-US" dirty="0" smtClean="0"/>
              <a:t>在处理读</a:t>
            </a:r>
            <a:r>
              <a:rPr lang="en-US" altLang="zh-CN" dirty="0" smtClean="0"/>
              <a:t>/</a:t>
            </a:r>
            <a:r>
              <a:rPr lang="zh-CN" altLang="en-US" dirty="0" smtClean="0"/>
              <a:t>写反应数据时，使用</a:t>
            </a:r>
            <a:r>
              <a:rPr lang="en-US" altLang="zh-CN" dirty="0" smtClean="0"/>
              <a:t>created </a:t>
            </a:r>
            <a:r>
              <a:rPr lang="zh-CN" altLang="en-US" dirty="0" smtClean="0"/>
              <a:t>的方法很有用。 例如，要进行</a:t>
            </a:r>
            <a:r>
              <a:rPr lang="en-US" altLang="zh-CN" dirty="0" smtClean="0"/>
              <a:t>API</a:t>
            </a:r>
            <a:r>
              <a:rPr lang="zh-CN" altLang="en-US" dirty="0" smtClean="0"/>
              <a:t>调用然后存储该值，则可以在此处进行此操作。</a:t>
            </a:r>
            <a:endParaRPr lang="zh-CN" altLang="en-US" dirty="0" smtClean="0"/>
          </a:p>
          <a:p>
            <a:r>
              <a:rPr lang="zh-CN" altLang="en-US" dirty="0" smtClean="0"/>
              <a:t>对于</a:t>
            </a:r>
            <a:r>
              <a:rPr lang="zh-CN" altLang="en-US" dirty="0" smtClean="0"/>
              <a:t>使用 组合</a:t>
            </a:r>
            <a:r>
              <a:rPr lang="en-US" altLang="zh-CN" dirty="0" smtClean="0"/>
              <a:t>API </a:t>
            </a:r>
            <a:r>
              <a:rPr lang="zh-CN" altLang="en-US" dirty="0" smtClean="0"/>
              <a:t>的 </a:t>
            </a:r>
            <a:r>
              <a:rPr lang="en-US" altLang="zh-CN" dirty="0" smtClean="0"/>
              <a:t>Vue3 </a:t>
            </a:r>
            <a:r>
              <a:rPr lang="zh-CN" altLang="en-US" dirty="0" smtClean="0"/>
              <a:t>生命周期钩子，使用</a:t>
            </a:r>
            <a:r>
              <a:rPr lang="en-US" altLang="zh-CN" dirty="0" smtClean="0"/>
              <a:t>setup()</a:t>
            </a:r>
            <a:r>
              <a:rPr lang="zh-CN" altLang="en-US" dirty="0" smtClean="0"/>
              <a:t>方法替换</a:t>
            </a:r>
            <a:r>
              <a:rPr lang="en-US" altLang="zh-CN" dirty="0" err="1" smtClean="0"/>
              <a:t>beforecate</a:t>
            </a:r>
            <a:r>
              <a:rPr lang="zh-CN" altLang="en-US" dirty="0" smtClean="0"/>
              <a:t>和</a:t>
            </a:r>
            <a:r>
              <a:rPr lang="en-US" altLang="zh-CN" dirty="0" smtClean="0"/>
              <a:t>created</a:t>
            </a:r>
            <a:r>
              <a:rPr lang="zh-CN" altLang="en-US" dirty="0" smtClean="0"/>
              <a:t>。</a:t>
            </a:r>
            <a:endParaRPr lang="zh-CN" altLang="en-US" dirty="0" smtClean="0"/>
          </a:p>
          <a:p>
            <a:endParaRPr lang="en-US" altLang="zh-CN" dirty="0" smtClean="0"/>
          </a:p>
          <a:p>
            <a:r>
              <a:rPr lang="en-US" altLang="zh-CN" dirty="0" err="1" smtClean="0"/>
              <a:t>beforeMount</a:t>
            </a:r>
            <a:r>
              <a:rPr lang="en-US" altLang="zh-CN" dirty="0" smtClean="0"/>
              <a:t>() and </a:t>
            </a:r>
            <a:r>
              <a:rPr lang="en-US" altLang="zh-CN" dirty="0" err="1" smtClean="0"/>
              <a:t>onBeforeMount</a:t>
            </a:r>
            <a:r>
              <a:rPr lang="en-US" altLang="zh-CN" dirty="0" smtClean="0"/>
              <a:t>()</a:t>
            </a:r>
            <a:endParaRPr lang="en-US" altLang="zh-CN" dirty="0" smtClean="0"/>
          </a:p>
          <a:p>
            <a:r>
              <a:rPr lang="zh-CN" altLang="en-US" dirty="0" smtClean="0"/>
              <a:t>在组件</a:t>
            </a:r>
            <a:r>
              <a:rPr lang="en-US" altLang="zh-CN" dirty="0" smtClean="0"/>
              <a:t>DOM</a:t>
            </a:r>
            <a:r>
              <a:rPr lang="zh-CN" altLang="en-US" dirty="0" smtClean="0"/>
              <a:t>实际渲染安装之前调用。在这一步中，根元素还不存在</a:t>
            </a:r>
            <a:r>
              <a:rPr lang="zh-CN" altLang="en-US" dirty="0" smtClean="0"/>
              <a:t>。</a:t>
            </a:r>
            <a:endParaRPr lang="zh-CN" altLang="en-US" strike="sngStrike" dirty="0" smtClean="0"/>
          </a:p>
          <a:p>
            <a:endParaRPr lang="en-US" altLang="zh-CN" dirty="0" smtClean="0"/>
          </a:p>
          <a:p>
            <a:r>
              <a:rPr lang="en-US" altLang="zh-CN" dirty="0" smtClean="0"/>
              <a:t>mounted() and </a:t>
            </a:r>
            <a:r>
              <a:rPr lang="en-US" altLang="zh-CN" dirty="0" err="1" smtClean="0"/>
              <a:t>onMounted</a:t>
            </a:r>
            <a:r>
              <a:rPr lang="en-US" altLang="zh-CN" dirty="0" smtClean="0"/>
              <a:t>()</a:t>
            </a:r>
            <a:endParaRPr lang="en-US" altLang="zh-CN" dirty="0" smtClean="0"/>
          </a:p>
          <a:p>
            <a:r>
              <a:rPr lang="zh-CN" altLang="en-US" dirty="0" smtClean="0"/>
              <a:t>在组件的第一次渲染后调用</a:t>
            </a:r>
            <a:r>
              <a:rPr lang="zh-CN" altLang="en-US" dirty="0" smtClean="0"/>
              <a:t>，允许</a:t>
            </a:r>
            <a:r>
              <a:rPr lang="zh-CN" altLang="en-US" dirty="0" smtClean="0"/>
              <a:t>直接</a:t>
            </a:r>
            <a:r>
              <a:rPr lang="en-US" altLang="zh-CN" dirty="0" smtClean="0"/>
              <a:t>DOM</a:t>
            </a:r>
            <a:r>
              <a:rPr lang="zh-CN" altLang="en-US" dirty="0" smtClean="0"/>
              <a:t>访问</a:t>
            </a:r>
            <a:endParaRPr lang="en-US" altLang="zh-CN" dirty="0" smtClean="0"/>
          </a:p>
          <a:p>
            <a:endParaRPr lang="en-US" altLang="zh-CN" dirty="0" smtClean="0"/>
          </a:p>
          <a:p>
            <a:r>
              <a:rPr lang="en-US" altLang="zh-CN" dirty="0" err="1" smtClean="0"/>
              <a:t>beforeUpdate</a:t>
            </a:r>
            <a:r>
              <a:rPr lang="en-US" altLang="zh-CN" dirty="0" smtClean="0"/>
              <a:t>() and </a:t>
            </a:r>
            <a:r>
              <a:rPr lang="en-US" altLang="zh-CN" dirty="0" err="1" smtClean="0"/>
              <a:t>onBeforeUpdate</a:t>
            </a:r>
            <a:r>
              <a:rPr lang="en-US" altLang="zh-CN" dirty="0" smtClean="0"/>
              <a:t>()</a:t>
            </a:r>
            <a:endParaRPr lang="en-US" altLang="zh-CN" dirty="0" smtClean="0"/>
          </a:p>
          <a:p>
            <a:r>
              <a:rPr lang="zh-CN" altLang="en-US" dirty="0" smtClean="0"/>
              <a:t>数据更新时调用，发生在虚拟 </a:t>
            </a:r>
            <a:r>
              <a:rPr lang="en-US" altLang="zh-CN" dirty="0" smtClean="0"/>
              <a:t>DOM </a:t>
            </a:r>
            <a:r>
              <a:rPr lang="zh-CN" altLang="en-US" dirty="0" smtClean="0"/>
              <a:t>之前</a:t>
            </a:r>
            <a:r>
              <a:rPr lang="zh-CN" altLang="en-US" dirty="0" smtClean="0"/>
              <a:t>。这里适合在更新之前访问现有的 </a:t>
            </a:r>
            <a:r>
              <a:rPr lang="en-US" altLang="zh-CN" dirty="0" smtClean="0"/>
              <a:t>DOM</a:t>
            </a:r>
            <a:r>
              <a:rPr lang="zh-CN" altLang="en-US" dirty="0" smtClean="0"/>
              <a:t>，比如手动移除已添加的事件监听器</a:t>
            </a:r>
            <a:r>
              <a:rPr lang="zh-CN" altLang="en-US" dirty="0" smtClean="0"/>
              <a:t>。</a:t>
            </a:r>
            <a:endParaRPr lang="en-US" altLang="zh-CN" dirty="0" smtClean="0"/>
          </a:p>
          <a:p>
            <a:endParaRPr lang="zh-CN" altLang="en-US" strike="sngStrike" dirty="0" smtClean="0"/>
          </a:p>
          <a:p>
            <a:r>
              <a:rPr lang="en-US" altLang="zh-CN" dirty="0" smtClean="0"/>
              <a:t>updated() and </a:t>
            </a:r>
            <a:r>
              <a:rPr lang="en-US" altLang="zh-CN" dirty="0" err="1" smtClean="0"/>
              <a:t>onUpdated</a:t>
            </a:r>
            <a:r>
              <a:rPr lang="en-US" altLang="zh-CN" dirty="0" smtClean="0"/>
              <a:t>()</a:t>
            </a:r>
            <a:endParaRPr lang="en-US" altLang="zh-CN" dirty="0" smtClean="0"/>
          </a:p>
          <a:p>
            <a:r>
              <a:rPr lang="en-US" altLang="zh-CN" dirty="0" smtClean="0"/>
              <a:t>DOM</a:t>
            </a:r>
            <a:r>
              <a:rPr lang="zh-CN" altLang="en-US" dirty="0" smtClean="0"/>
              <a:t>更新后，</a:t>
            </a:r>
            <a:r>
              <a:rPr lang="en-US" altLang="zh-CN" dirty="0" smtClean="0"/>
              <a:t>updated</a:t>
            </a:r>
            <a:r>
              <a:rPr lang="zh-CN" altLang="en-US" dirty="0" smtClean="0"/>
              <a:t>的方法即会调用</a:t>
            </a:r>
            <a:r>
              <a:rPr lang="zh-CN" altLang="en-US" dirty="0" smtClean="0"/>
              <a:t>。</a:t>
            </a:r>
            <a:endParaRPr lang="zh-CN" altLang="en-US" strike="sngStrike" dirty="0" smtClean="0"/>
          </a:p>
          <a:p>
            <a:endParaRPr lang="en-US" altLang="zh-CN" dirty="0" smtClean="0"/>
          </a:p>
          <a:p>
            <a:r>
              <a:rPr lang="en-US" altLang="zh-CN" dirty="0" err="1" smtClean="0"/>
              <a:t>beforeUnmount</a:t>
            </a:r>
            <a:r>
              <a:rPr lang="en-US" altLang="zh-CN" dirty="0" smtClean="0"/>
              <a:t>() </a:t>
            </a:r>
            <a:r>
              <a:rPr lang="zh-CN" altLang="en-US" dirty="0" smtClean="0"/>
              <a:t>和 </a:t>
            </a:r>
            <a:r>
              <a:rPr lang="en-US" altLang="zh-CN" dirty="0" err="1" smtClean="0"/>
              <a:t>onBeforeUnmounted</a:t>
            </a:r>
            <a:r>
              <a:rPr lang="en-US" altLang="zh-CN" dirty="0" smtClean="0"/>
              <a:t>()</a:t>
            </a:r>
            <a:endParaRPr lang="en-US" altLang="zh-CN" dirty="0" smtClean="0"/>
          </a:p>
          <a:p>
            <a:r>
              <a:rPr lang="zh-CN" altLang="en-US" dirty="0" smtClean="0"/>
              <a:t>在卸载组件实例之前调用。在这个阶段，实例仍然是完全正常的</a:t>
            </a:r>
            <a:r>
              <a:rPr lang="zh-CN" altLang="en-US" dirty="0" smtClean="0"/>
              <a:t>。</a:t>
            </a:r>
            <a:endParaRPr lang="en-US" altLang="zh-CN" dirty="0" smtClean="0"/>
          </a:p>
          <a:p>
            <a:r>
              <a:rPr lang="en-US" altLang="zh-CN" dirty="0" err="1" smtClean="0"/>
              <a:t>unmounted</a:t>
            </a:r>
            <a:r>
              <a:rPr lang="en-US" altLang="zh-CN" dirty="0" smtClean="0"/>
              <a:t>() </a:t>
            </a:r>
            <a:r>
              <a:rPr lang="zh-CN" altLang="en-US" dirty="0" smtClean="0"/>
              <a:t>和 </a:t>
            </a:r>
            <a:r>
              <a:rPr lang="en-US" altLang="zh-CN" dirty="0" err="1" smtClean="0"/>
              <a:t>onUnmounted</a:t>
            </a:r>
            <a:r>
              <a:rPr lang="en-US" altLang="zh-CN" dirty="0" smtClean="0"/>
              <a:t>()</a:t>
            </a:r>
            <a:endParaRPr lang="en-US" altLang="zh-CN" dirty="0" smtClean="0"/>
          </a:p>
          <a:p>
            <a:r>
              <a:rPr lang="zh-CN" altLang="en-US" dirty="0" smtClean="0"/>
              <a:t>卸载组件实例后调用。调用此钩子时，组件实例的所有指令都被解除绑定，所有事件侦听器都被移除，所有子组件实例被卸载</a:t>
            </a:r>
            <a:r>
              <a:rPr lang="zh-CN" altLang="en-US" dirty="0" smtClean="0"/>
              <a:t>。</a:t>
            </a:r>
            <a:endParaRPr lang="zh-CN" altLang="en-US"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endParaRPr lang="zh-CN" altLang="en-US" dirty="0"/>
          </a:p>
          <a:p>
            <a:endParaRPr lang="zh-CN" altLang="en-US" dirty="0"/>
          </a:p>
          <a:p>
            <a:r>
              <a:rPr lang="zh-CN" altLang="en-US" dirty="0"/>
              <a:t>template</a:t>
            </a:r>
            <a:endParaRPr lang="zh-CN" altLang="en-US" dirty="0"/>
          </a:p>
          <a:p>
            <a:r>
              <a:rPr lang="zh-CN" altLang="en-US" dirty="0"/>
              <a:t>&lt;input :value="text" @input="onInput"&gt;</a:t>
            </a:r>
            <a:endParaRPr lang="zh-CN" altLang="en-US" dirty="0"/>
          </a:p>
          <a:p>
            <a:r>
              <a:rPr lang="zh-CN" altLang="en-US" dirty="0"/>
              <a:t>js</a:t>
            </a:r>
            <a:endParaRPr lang="zh-CN" altLang="en-US" dirty="0"/>
          </a:p>
          <a:p>
            <a:r>
              <a:rPr lang="zh-CN" altLang="en-US" dirty="0"/>
              <a:t>function onInput(e) {</a:t>
            </a:r>
            <a:endParaRPr lang="zh-CN" altLang="en-US" dirty="0"/>
          </a:p>
          <a:p>
            <a:r>
              <a:rPr lang="zh-CN" altLang="en-US" dirty="0"/>
              <a:t>  // v-on 处理函数会接收原生 DOM 事件</a:t>
            </a:r>
            <a:endParaRPr lang="zh-CN" altLang="en-US" dirty="0"/>
          </a:p>
          <a:p>
            <a:r>
              <a:rPr lang="zh-CN" altLang="en-US" dirty="0"/>
              <a:t>  // 作为其参数。</a:t>
            </a:r>
            <a:endParaRPr lang="zh-CN" altLang="en-US" dirty="0"/>
          </a:p>
          <a:p>
            <a:r>
              <a:rPr lang="zh-CN" altLang="en-US" dirty="0"/>
              <a:t>  text.value = e.target.value</a:t>
            </a:r>
            <a:endParaRPr lang="zh-CN" altLang="en-US" dirty="0"/>
          </a:p>
          <a:p>
            <a:r>
              <a:rPr lang="zh-CN" altLang="en-US" dirty="0"/>
              <a:t>}</a:t>
            </a:r>
            <a:endParaRPr lang="zh-CN" altLang="en-US" dirty="0"/>
          </a:p>
          <a:p>
            <a:r>
              <a:rPr lang="zh-CN" altLang="en-US" dirty="0"/>
              <a:t>试着在文本框里输入——你会看到 &lt;p&gt; 里的文本也随着你的输入更新了。</a:t>
            </a:r>
            <a:endParaRPr lang="zh-CN" altLang="en-US" dirty="0"/>
          </a:p>
          <a:p>
            <a:endParaRPr lang="zh-CN" altLang="en-US" dirty="0"/>
          </a:p>
          <a:p>
            <a:r>
              <a:rPr lang="zh-CN" altLang="en-US" dirty="0"/>
              <a:t>为了简化双向绑定，Vue 提供了一个 v-model 指令，它实际上是上述操作的语法糖：</a:t>
            </a:r>
            <a:endParaRPr lang="zh-CN" altLang="en-US" dirty="0"/>
          </a:p>
          <a:p>
            <a:endParaRPr lang="zh-CN" altLang="en-US" dirty="0"/>
          </a:p>
          <a:p>
            <a:r>
              <a:rPr lang="zh-CN" altLang="en-US" dirty="0"/>
              <a:t>template</a:t>
            </a:r>
            <a:endParaRPr lang="zh-CN" altLang="en-US" dirty="0"/>
          </a:p>
          <a:p>
            <a:r>
              <a:rPr lang="zh-CN" altLang="en-US" dirty="0"/>
              <a:t>&lt;input v-model="text"&gt;</a:t>
            </a:r>
            <a:endParaRPr lang="zh-CN" altLang="en-US" dirty="0"/>
          </a:p>
          <a:p>
            <a:r>
              <a:rPr lang="zh-CN" altLang="en-US" dirty="0"/>
              <a:t>v-model 会将被绑定的值与 &lt;input&gt; 的值自动同步，这样我们就不必再使用事件处理函数了。</a:t>
            </a:r>
            <a:endParaRPr lang="zh-CN" altLang="en-US" dirty="0"/>
          </a:p>
          <a:p>
            <a:endParaRPr lang="zh-CN" altLang="en-US" dirty="0"/>
          </a:p>
          <a:p>
            <a:r>
              <a:rPr lang="zh-CN" altLang="en-US" dirty="0"/>
              <a:t>v-model 不仅支持文本输入框，也支持诸如多选框、单选框、下拉框之类的输入类型。我们在指南 - 表单绑定中讨论了更多的细节。</a:t>
            </a:r>
            <a:endParaRPr lang="zh-CN" altLang="en-US" dirty="0"/>
          </a:p>
          <a:p>
            <a:endParaRPr lang="zh-CN" altLang="en-US" dirty="0"/>
          </a:p>
          <a:p>
            <a:r>
              <a:rPr lang="zh-CN" altLang="en-US" dirty="0"/>
              <a:t>现在，试着用 v-model 把代码重构一下吧。</a:t>
            </a:r>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打开 </a:t>
            </a:r>
            <a:r>
              <a:rPr lang="en-US" altLang="zh-CN" dirty="0" err="1" smtClean="0"/>
              <a:t>package.json</a:t>
            </a:r>
            <a:r>
              <a:rPr lang="en-US" altLang="zh-CN" dirty="0" smtClean="0"/>
              <a:t> </a:t>
            </a:r>
            <a:r>
              <a:rPr lang="zh-CN" altLang="en-US" dirty="0" smtClean="0"/>
              <a:t>文件，可以看见所有该项目内置的命令：</a:t>
            </a:r>
            <a:endParaRPr lang="zh-CN" altLang="en-US" dirty="0" smtClean="0"/>
          </a:p>
          <a:p>
            <a:r>
              <a:rPr lang="zh-CN" altLang="en-US" dirty="0" smtClean="0"/>
              <a:t>和打包相关的命令是 </a:t>
            </a:r>
            <a:r>
              <a:rPr lang="en-US" altLang="zh-CN" dirty="0" smtClean="0"/>
              <a:t>build</a:t>
            </a:r>
            <a:r>
              <a:rPr lang="zh-CN" altLang="en-US" dirty="0" smtClean="0"/>
              <a:t>，我们以打包正式环境为例，就要运行下面的命令：</a:t>
            </a:r>
            <a:endParaRPr lang="zh-CN" altLang="en-US" dirty="0" smtClean="0"/>
          </a:p>
          <a:p>
            <a:r>
              <a:rPr lang="en-US" altLang="zh-CN" dirty="0" err="1" smtClean="0"/>
              <a:t>pnpm</a:t>
            </a:r>
            <a:r>
              <a:rPr lang="en-US" altLang="zh-CN" dirty="0" smtClean="0"/>
              <a:t> </a:t>
            </a:r>
            <a:r>
              <a:rPr lang="en-US" altLang="zh-CN" dirty="0" err="1" smtClean="0"/>
              <a:t>build:prod</a:t>
            </a:r>
            <a:r>
              <a:rPr lang="en-US" altLang="zh-CN" dirty="0" smtClean="0"/>
              <a:t> </a:t>
            </a:r>
            <a:r>
              <a:rPr lang="zh-CN" altLang="en-US" dirty="0" smtClean="0"/>
              <a:t>这个命令就会自动去读取我们之前配置好的 </a:t>
            </a:r>
            <a:r>
              <a:rPr lang="en-US" altLang="zh-CN" dirty="0" smtClean="0"/>
              <a:t>.</a:t>
            </a:r>
            <a:r>
              <a:rPr lang="en-US" altLang="zh-CN" dirty="0" err="1" smtClean="0"/>
              <a:t>env.production</a:t>
            </a:r>
            <a:r>
              <a:rPr lang="en-US" altLang="zh-CN" dirty="0" smtClean="0"/>
              <a:t> </a:t>
            </a:r>
            <a:r>
              <a:rPr lang="zh-CN" altLang="en-US" dirty="0" smtClean="0"/>
              <a:t>文件，</a:t>
            </a:r>
            <a:endParaRPr lang="zh-CN" altLang="en-US" dirty="0" smtClean="0"/>
          </a:p>
          <a:p>
            <a:r>
              <a:rPr lang="zh-CN" altLang="en-US" dirty="0" smtClean="0"/>
              <a:t>打包完成后，就可以在目录下，看见一个名为 </a:t>
            </a:r>
            <a:r>
              <a:rPr lang="en-US" altLang="zh-CN" dirty="0" smtClean="0"/>
              <a:t>dist </a:t>
            </a:r>
            <a:r>
              <a:rPr lang="zh-CN" altLang="en-US" dirty="0" smtClean="0"/>
              <a:t>的静态资源文件夹，这整个文件夹就是可以丢到前端服务器上了。</a:t>
            </a:r>
            <a:endParaRPr lang="zh-CN" altLang="en-US" dirty="0" smtClean="0"/>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封面">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内页">
    <p:spTree>
      <p:nvGrpSpPr>
        <p:cNvPr id="1" name=""/>
        <p:cNvGrpSpPr/>
        <p:nvPr/>
      </p:nvGrpSpPr>
      <p:grpSpPr>
        <a:xfrm>
          <a:off x="0" y="0"/>
          <a:ext cx="0" cy="0"/>
          <a:chOff x="0" y="0"/>
          <a:chExt cx="0" cy="0"/>
        </a:xfrm>
      </p:grpSpPr>
      <p:sp>
        <p:nvSpPr>
          <p:cNvPr id="10" name="Shape 10"/>
          <p:cNvSpPr>
            <a:spLocks noGrp="1"/>
          </p:cNvSpPr>
          <p:nvPr>
            <p:ph type="body" idx="1" hasCustomPrompt="1"/>
          </p:nvPr>
        </p:nvSpPr>
        <p:spPr>
          <a:xfrm>
            <a:off x="428595" y="1071552"/>
            <a:ext cx="7643815" cy="3286127"/>
          </a:xfrm>
          <a:prstGeom prst="rect">
            <a:avLst/>
          </a:prstGeom>
        </p:spPr>
        <p:txBody>
          <a:bodyPr/>
          <a:lstStyle/>
          <a:p>
            <a:pPr lvl="0">
              <a:defRPr sz="1800" b="0">
                <a:solidFill>
                  <a:srgbClr val="000000"/>
                </a:solidFill>
              </a:defRPr>
            </a:pPr>
            <a:r>
              <a:rPr sz="1600" b="1">
                <a:solidFill>
                  <a:srgbClr val="595959"/>
                </a:solidFill>
              </a:rPr>
              <a:t>在此处添加文本</a:t>
            </a:r>
            <a:endParaRPr sz="1600" b="1">
              <a:solidFill>
                <a:srgbClr val="595959"/>
              </a:solidFill>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1" i="0">
                <a:solidFill>
                  <a:srgbClr val="404040"/>
                </a:solidFill>
                <a:latin typeface="微软雅黑" panose="020B0503020204020204" charset="-122"/>
                <a:cs typeface="微软雅黑" panose="020B0503020204020204" charset="-122"/>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titleStyle>
    <p:bodyStyle>
      <a:lvl1pPr marL="0" marR="0" indent="0" algn="l" defTabSz="914400" rtl="0" latinLnBrk="0">
        <a:lnSpc>
          <a:spcPct val="100000"/>
        </a:lnSpc>
        <a:spcBef>
          <a:spcPts val="300"/>
        </a:spcBef>
        <a:spcAft>
          <a:spcPts val="0"/>
        </a:spcAft>
        <a:buClrTx/>
        <a:buSzTx/>
        <a:buFontTx/>
        <a:buNone/>
        <a:defRPr sz="1600" b="1" i="0" u="none" strike="noStrike" cap="none" spc="0" baseline="0">
          <a:ln>
            <a:noFill/>
          </a:ln>
          <a:solidFill>
            <a:srgbClr val="595959"/>
          </a:solidFill>
          <a:uFillTx/>
          <a:latin typeface="+mj-lt"/>
          <a:ea typeface="+mj-ea"/>
          <a:cs typeface="+mj-cs"/>
          <a:sym typeface="Helvetica"/>
        </a:defRPr>
      </a:lvl1pPr>
      <a:lvl2pPr marL="620395" marR="0" indent="-163195"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2pPr>
      <a:lvl3pPr marL="1066800" marR="0" indent="-15240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3pPr>
      <a:lvl4pPr marL="15544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4pPr>
      <a:lvl5pPr marL="20116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5pPr>
      <a:lvl6pPr marL="24688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6pPr>
      <a:lvl7pPr marL="29260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7pPr>
      <a:lvl8pPr marL="33832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8pPr>
      <a:lvl9pPr marL="38404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9pPr>
    </p:bodyStyle>
    <p:otherStyle>
      <a:lvl1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1pPr>
      <a:lvl2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2pPr>
      <a:lvl3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3pPr>
      <a:lvl4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4pPr>
      <a:lvl5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5pPr>
      <a:lvl6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6pPr>
      <a:lvl7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7pPr>
      <a:lvl8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8pPr>
      <a:lvl9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image" Target="../media/image14.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3.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3.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3.xml"/><Relationship Id="rId2" Type="http://schemas.openxmlformats.org/officeDocument/2006/relationships/image" Target="../media/image21.pn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3.xml"/><Relationship Id="rId2" Type="http://schemas.openxmlformats.org/officeDocument/2006/relationships/tags" Target="../tags/tag8.xml"/><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3.xml"/><Relationship Id="rId2" Type="http://schemas.openxmlformats.org/officeDocument/2006/relationships/image" Target="../media/image24.png"/><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image" Target="../media/image25.png"/><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xml"/><Relationship Id="rId2" Type="http://schemas.openxmlformats.org/officeDocument/2006/relationships/tags" Target="../tags/tag9.xml"/><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27.jpeg"/><Relationship Id="rId1" Type="http://schemas.openxmlformats.org/officeDocument/2006/relationships/image" Target="../media/image26.jpe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29.jpeg"/><Relationship Id="rId1" Type="http://schemas.openxmlformats.org/officeDocument/2006/relationships/image" Target="../media/image28.jpe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0" Type="http://schemas.openxmlformats.org/officeDocument/2006/relationships/notesSlide" Target="../notesSlides/notesSlide2.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28.jpeg"/><Relationship Id="rId3" Type="http://schemas.openxmlformats.org/officeDocument/2006/relationships/image" Target="../media/image6.png"/><Relationship Id="rId2" Type="http://schemas.openxmlformats.org/officeDocument/2006/relationships/image" Target="../media/image31.jpeg"/><Relationship Id="rId1" Type="http://schemas.openxmlformats.org/officeDocument/2006/relationships/image" Target="../media/image30.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32.jpe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34.jpeg"/><Relationship Id="rId1" Type="http://schemas.openxmlformats.org/officeDocument/2006/relationships/image" Target="../media/image33.jpe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36.jpeg"/><Relationship Id="rId1" Type="http://schemas.openxmlformats.org/officeDocument/2006/relationships/image" Target="../media/image35.jpe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6.png"/><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37.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40.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41.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42.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43.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44.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45.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46.jpe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48.jpeg"/><Relationship Id="rId1" Type="http://schemas.openxmlformats.org/officeDocument/2006/relationships/image" Target="../media/image47.jpe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6.png"/><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49.jpe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53.jpeg"/><Relationship Id="rId1" Type="http://schemas.openxmlformats.org/officeDocument/2006/relationships/image" Target="../media/image52.jpeg"/></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6.png"/><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image" Target="../media/image54.jpe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58.jpeg"/><Relationship Id="rId1" Type="http://schemas.openxmlformats.org/officeDocument/2006/relationships/image" Target="../media/image57.jpe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59.jpe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60.jpe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62.jpeg"/><Relationship Id="rId1" Type="http://schemas.openxmlformats.org/officeDocument/2006/relationships/image" Target="../media/image61.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64.jpeg"/><Relationship Id="rId1" Type="http://schemas.openxmlformats.org/officeDocument/2006/relationships/image" Target="../media/image63.jpe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65.jpe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67.jpeg"/><Relationship Id="rId1" Type="http://schemas.openxmlformats.org/officeDocument/2006/relationships/image" Target="../media/image66.jpe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69.jpeg"/><Relationship Id="rId1" Type="http://schemas.openxmlformats.org/officeDocument/2006/relationships/image" Target="../media/image68.jpe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71.jpeg"/><Relationship Id="rId1" Type="http://schemas.openxmlformats.org/officeDocument/2006/relationships/image" Target="../media/image70.jpeg"/></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6.png"/><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image" Target="../media/image72.jpe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76.jpeg"/><Relationship Id="rId1" Type="http://schemas.openxmlformats.org/officeDocument/2006/relationships/image" Target="../media/image75.jpe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77.jpe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png"/><Relationship Id="rId2" Type="http://schemas.openxmlformats.org/officeDocument/2006/relationships/image" Target="../media/image78.jpeg"/><Relationship Id="rId1" Type="http://schemas.openxmlformats.org/officeDocument/2006/relationships/hyperlink" Target="http://www.typescriptlang.org/tsconfig" TargetMode="Externa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png"/><Relationship Id="rId1" Type="http://schemas.openxmlformats.org/officeDocument/2006/relationships/image" Target="../media/image79.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3.xml"/><Relationship Id="rId2" Type="http://schemas.openxmlformats.org/officeDocument/2006/relationships/image" Target="../media/image80.png"/><Relationship Id="rId1" Type="http://schemas.openxmlformats.org/officeDocument/2006/relationships/image" Target="../media/image6.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3.xml"/><Relationship Id="rId2" Type="http://schemas.openxmlformats.org/officeDocument/2006/relationships/image" Target="../media/image81.png"/><Relationship Id="rId1" Type="http://schemas.openxmlformats.org/officeDocument/2006/relationships/image" Target="../media/image6.png"/></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3.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6.png"/></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3.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image" Target="../media/image6.png"/></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3.xml"/><Relationship Id="rId3" Type="http://schemas.openxmlformats.org/officeDocument/2006/relationships/image" Target="../media/image84.png"/><Relationship Id="rId2" Type="http://schemas.openxmlformats.org/officeDocument/2006/relationships/tags" Target="../tags/tag12.xml"/><Relationship Id="rId1" Type="http://schemas.openxmlformats.org/officeDocument/2006/relationships/image" Target="../media/image6.png"/></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3.xml"/><Relationship Id="rId3" Type="http://schemas.openxmlformats.org/officeDocument/2006/relationships/image" Target="../media/image85.png"/><Relationship Id="rId2" Type="http://schemas.openxmlformats.org/officeDocument/2006/relationships/tags" Target="../tags/tag13.xml"/><Relationship Id="rId1" Type="http://schemas.openxmlformats.org/officeDocument/2006/relationships/image" Target="../media/image6.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3.xml"/><Relationship Id="rId2" Type="http://schemas.openxmlformats.org/officeDocument/2006/relationships/image" Target="../media/image86.png"/><Relationship Id="rId1" Type="http://schemas.openxmlformats.org/officeDocument/2006/relationships/image" Target="../media/image6.png"/></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3.xml"/><Relationship Id="rId2" Type="http://schemas.openxmlformats.org/officeDocument/2006/relationships/image" Target="../media/image87.png"/><Relationship Id="rId1" Type="http://schemas.openxmlformats.org/officeDocument/2006/relationships/image" Target="../media/image6.pn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3.xml"/><Relationship Id="rId2" Type="http://schemas.openxmlformats.org/officeDocument/2006/relationships/image" Target="../media/image88.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3.xml"/><Relationship Id="rId2" Type="http://schemas.openxmlformats.org/officeDocument/2006/relationships/image" Target="../media/image89.png"/><Relationship Id="rId1" Type="http://schemas.openxmlformats.org/officeDocument/2006/relationships/image" Target="../media/image6.pn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3.xml"/><Relationship Id="rId2" Type="http://schemas.openxmlformats.org/officeDocument/2006/relationships/image" Target="../media/image90.png"/><Relationship Id="rId1" Type="http://schemas.openxmlformats.org/officeDocument/2006/relationships/image" Target="../media/image6.png"/></Relationships>
</file>

<file path=ppt/slides/_rels/slide82.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3.xml"/><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6.png"/></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3.xml"/><Relationship Id="rId2" Type="http://schemas.openxmlformats.org/officeDocument/2006/relationships/image" Target="../media/image94.png"/><Relationship Id="rId1" Type="http://schemas.openxmlformats.org/officeDocument/2006/relationships/image" Target="../media/image6.png"/></Relationships>
</file>

<file path=ppt/slides/_rels/slide84.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3.xml"/><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6.png"/></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image" Target="../media/image6.png"/></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3.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6.png"/></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3.xml"/><Relationship Id="rId2" Type="http://schemas.openxmlformats.org/officeDocument/2006/relationships/image" Target="../media/image100.png"/><Relationship Id="rId1" Type="http://schemas.openxmlformats.org/officeDocument/2006/relationships/image" Target="../media/image6.png"/></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3.xml"/><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image" Target="../media/image6.png"/></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3.xml"/><Relationship Id="rId2" Type="http://schemas.openxmlformats.org/officeDocument/2006/relationships/image" Target="../media/image103.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3.xml"/><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6.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jpe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3.xml"/><Relationship Id="rId3" Type="http://schemas.openxmlformats.org/officeDocument/2006/relationships/hyperlink" Target="https://router.vuejs.org/zh/guide/essentials/history-mode.html" TargetMode="External"/><Relationship Id="rId2" Type="http://schemas.openxmlformats.org/officeDocument/2006/relationships/image" Target="../media/image106.png"/><Relationship Id="rId1" Type="http://schemas.openxmlformats.org/officeDocument/2006/relationships/image" Target="../media/image6.png"/></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3.xml"/><Relationship Id="rId2" Type="http://schemas.openxmlformats.org/officeDocument/2006/relationships/image" Target="../media/image107.png"/><Relationship Id="rId1" Type="http://schemas.openxmlformats.org/officeDocument/2006/relationships/image" Target="../media/image6.png"/></Relationships>
</file>

<file path=ppt/slides/_rels/slide95.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3.xml"/><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6.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标志-横排 [转换]2.png"/>
          <p:cNvPicPr>
            <a:picLocks noChangeAspect="1"/>
          </p:cNvPicPr>
          <p:nvPr/>
        </p:nvPicPr>
        <p:blipFill>
          <a:blip r:embed="rId1" cstate="print"/>
          <a:stretch>
            <a:fillRect/>
          </a:stretch>
        </p:blipFill>
        <p:spPr>
          <a:xfrm>
            <a:off x="1" y="2821"/>
            <a:ext cx="9143999" cy="3133343"/>
          </a:xfrm>
          <a:prstGeom prst="rect">
            <a:avLst/>
          </a:prstGeom>
        </p:spPr>
      </p:pic>
      <p:sp>
        <p:nvSpPr>
          <p:cNvPr id="55" name="Shape 55"/>
          <p:cNvSpPr>
            <a:spLocks noGrp="1"/>
          </p:cNvSpPr>
          <p:nvPr>
            <p:ph type="body" idx="4294967295"/>
          </p:nvPr>
        </p:nvSpPr>
        <p:spPr>
          <a:xfrm>
            <a:off x="6750425" y="4412482"/>
            <a:ext cx="2043056" cy="495755"/>
          </a:xfrm>
          <a:prstGeom prst="rect">
            <a:avLst/>
          </a:prstGeom>
        </p:spPr>
        <p:txBody>
          <a:bodyPr/>
          <a:lstStyle>
            <a:lvl1pPr algn="r" defTabSz="713105">
              <a:spcBef>
                <a:spcPts val="0"/>
              </a:spcBef>
              <a:defRPr sz="2400">
                <a:solidFill>
                  <a:srgbClr val="00205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en-US" altLang="zh-CN" sz="2000" dirty="0" smtClean="0">
                <a:latin typeface="黑体" panose="02010609060101010101" pitchFamily="49" charset="-122"/>
                <a:ea typeface="黑体" panose="02010609060101010101" pitchFamily="49" charset="-122"/>
              </a:rPr>
              <a:t>2023</a:t>
            </a:r>
            <a:r>
              <a:rPr lang="zh-CN" altLang="en-US" sz="2000" dirty="0" smtClean="0">
                <a:latin typeface="黑体" panose="02010609060101010101" pitchFamily="49" charset="-122"/>
                <a:ea typeface="黑体" panose="02010609060101010101" pitchFamily="49" charset="-122"/>
              </a:rPr>
              <a:t>年</a:t>
            </a:r>
            <a:r>
              <a:rPr lang="en-US" altLang="zh-CN" sz="2000" dirty="0" smtClean="0">
                <a:latin typeface="黑体" panose="02010609060101010101" pitchFamily="49" charset="-122"/>
                <a:ea typeface="黑体" panose="02010609060101010101" pitchFamily="49" charset="-122"/>
              </a:rPr>
              <a:t>4</a:t>
            </a:r>
            <a:r>
              <a:rPr lang="zh-CN" altLang="en-US" sz="2000" dirty="0" smtClean="0">
                <a:latin typeface="黑体" panose="02010609060101010101" pitchFamily="49" charset="-122"/>
                <a:ea typeface="黑体" panose="02010609060101010101" pitchFamily="49" charset="-122"/>
              </a:rPr>
              <a:t>月</a:t>
            </a:r>
            <a:endParaRPr sz="2000" dirty="0">
              <a:latin typeface="黑体" panose="02010609060101010101" pitchFamily="49" charset="-122"/>
              <a:ea typeface="黑体" panose="02010609060101010101" pitchFamily="49" charset="-122"/>
            </a:endParaRPr>
          </a:p>
        </p:txBody>
      </p:sp>
      <p:sp>
        <p:nvSpPr>
          <p:cNvPr id="2" name="TextBox 1"/>
          <p:cNvSpPr txBox="1"/>
          <p:nvPr/>
        </p:nvSpPr>
        <p:spPr>
          <a:xfrm>
            <a:off x="553085" y="1640205"/>
            <a:ext cx="8515985" cy="520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a:r>
              <a:rPr sz="2800" b="1" dirty="0">
                <a:solidFill>
                  <a:schemeClr val="bg1"/>
                </a:solidFill>
                <a:latin typeface="黑体" panose="02010609060101010101" pitchFamily="49" charset="-122"/>
                <a:ea typeface="黑体" panose="02010609060101010101" pitchFamily="49" charset="-122"/>
              </a:rPr>
              <a:t>Vue3+Ant design</a:t>
            </a:r>
            <a:r>
              <a:rPr lang="zh-CN" sz="2800" b="1" dirty="0">
                <a:solidFill>
                  <a:schemeClr val="bg1"/>
                </a:solidFill>
                <a:latin typeface="黑体" panose="02010609060101010101" pitchFamily="49" charset="-122"/>
                <a:ea typeface="黑体" panose="02010609060101010101" pitchFamily="49" charset="-122"/>
              </a:rPr>
              <a:t>分享</a:t>
            </a:r>
            <a:endParaRPr lang="zh-CN" sz="2800" b="1" dirty="0">
              <a:solidFill>
                <a:schemeClr val="bg1"/>
              </a:solidFill>
              <a:latin typeface="黑体" panose="02010609060101010101" pitchFamily="49" charset="-122"/>
              <a:ea typeface="黑体" panose="02010609060101010101" pitchFamily="49" charset="-122"/>
            </a:endParaRPr>
          </a:p>
        </p:txBody>
      </p:sp>
      <p:pic>
        <p:nvPicPr>
          <p:cNvPr id="6" name="Picture 2" descr="C:\Users\yuan.wenyan\Documents\Tencent Files\15678934\FileRecv\1(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0486" y="293956"/>
            <a:ext cx="2369601" cy="11850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6、axios</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970146"/>
            <a:ext cx="6545580" cy="1077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axios</a:t>
            </a:r>
            <a:r>
              <a:rPr sz="1600" dirty="0">
                <a:solidFill>
                  <a:schemeClr val="tx1">
                    <a:lumMod val="85000"/>
                    <a:lumOff val="15000"/>
                  </a:schemeClr>
                </a:solidFill>
                <a:latin typeface="Helvetica"/>
                <a:cs typeface="Helvetica"/>
              </a:rPr>
              <a:t> 是 </a:t>
            </a:r>
            <a:r>
              <a:rPr sz="1600" dirty="0" err="1">
                <a:solidFill>
                  <a:schemeClr val="tx1">
                    <a:lumMod val="85000"/>
                    <a:lumOff val="15000"/>
                  </a:schemeClr>
                </a:solidFill>
                <a:latin typeface="Helvetica"/>
                <a:cs typeface="Helvetica"/>
              </a:rPr>
              <a:t>Vue</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官方推荐的一个基于</a:t>
            </a:r>
            <a:r>
              <a:rPr sz="1600" dirty="0">
                <a:solidFill>
                  <a:schemeClr val="tx1">
                    <a:lumMod val="85000"/>
                    <a:lumOff val="15000"/>
                  </a:schemeClr>
                </a:solidFill>
                <a:latin typeface="Helvetica"/>
                <a:cs typeface="Helvetica"/>
              </a:rPr>
              <a:t> promise</a:t>
            </a:r>
            <a:r>
              <a:rPr lang="zh-CN" sz="1600" dirty="0">
                <a:solidFill>
                  <a:schemeClr val="tx1">
                    <a:lumMod val="85000"/>
                    <a:lumOff val="15000"/>
                  </a:schemeClr>
                </a:solidFill>
                <a:latin typeface="Helvetica"/>
                <a:ea typeface="宋体" panose="02010600030101010101" pitchFamily="2" charset="-122"/>
                <a:cs typeface="Helvetica"/>
              </a:rPr>
              <a:t>（ES6异步编程的一种解决方案）</a:t>
            </a:r>
            <a:r>
              <a:rPr sz="1600" dirty="0">
                <a:solidFill>
                  <a:schemeClr val="tx1">
                    <a:lumMod val="85000"/>
                    <a:lumOff val="15000"/>
                  </a:schemeClr>
                </a:solidFill>
                <a:latin typeface="Helvetica"/>
                <a:cs typeface="Helvetica"/>
              </a:rPr>
              <a:t> 的 HTTP </a:t>
            </a:r>
            <a:r>
              <a:rPr sz="1600" dirty="0" err="1">
                <a:solidFill>
                  <a:schemeClr val="tx1">
                    <a:lumMod val="85000"/>
                    <a:lumOff val="15000"/>
                  </a:schemeClr>
                </a:solidFill>
                <a:latin typeface="Helvetica"/>
                <a:cs typeface="Helvetica"/>
              </a:rPr>
              <a:t>库，可以用在浏览器和</a:t>
            </a:r>
            <a:r>
              <a:rPr sz="1600" dirty="0">
                <a:solidFill>
                  <a:schemeClr val="tx1">
                    <a:lumMod val="85000"/>
                    <a:lumOff val="15000"/>
                  </a:schemeClr>
                </a:solidFill>
                <a:latin typeface="Helvetica"/>
                <a:cs typeface="Helvetica"/>
              </a:rPr>
              <a:t> node.js 中。</a:t>
            </a:r>
            <a:r>
              <a:rPr sz="1600" dirty="0" err="1">
                <a:solidFill>
                  <a:schemeClr val="tx1">
                    <a:lumMod val="85000"/>
                    <a:lumOff val="15000"/>
                  </a:schemeClr>
                </a:solidFill>
                <a:latin typeface="Helvetica"/>
                <a:cs typeface="Helvetica"/>
              </a:rPr>
              <a:t>虽然，axios</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是个优秀的</a:t>
            </a:r>
            <a:r>
              <a:rPr sz="1600" dirty="0">
                <a:solidFill>
                  <a:schemeClr val="tx1">
                    <a:lumMod val="85000"/>
                    <a:lumOff val="15000"/>
                  </a:schemeClr>
                </a:solidFill>
                <a:latin typeface="Helvetica"/>
                <a:cs typeface="Helvetica"/>
              </a:rPr>
              <a:t> HTTP </a:t>
            </a:r>
            <a:r>
              <a:rPr sz="1600" dirty="0" err="1">
                <a:solidFill>
                  <a:schemeClr val="tx1">
                    <a:lumMod val="85000"/>
                    <a:lumOff val="15000"/>
                  </a:schemeClr>
                </a:solidFill>
                <a:latin typeface="Helvetica"/>
                <a:cs typeface="Helvetica"/>
              </a:rPr>
              <a:t>库，但是，直接在项目中使用并不是那么方便，所以，我们需要对其进行一定程度上的配置封装，减少重复代码，方便调用</a:t>
            </a:r>
            <a:r>
              <a:rPr sz="1600" dirty="0" smtClean="0">
                <a:solidFill>
                  <a:schemeClr val="tx1">
                    <a:lumMod val="85000"/>
                    <a:lumOff val="15000"/>
                  </a:schemeClr>
                </a:solidFill>
                <a:latin typeface="Helvetica"/>
                <a:cs typeface="Helvetica"/>
              </a:rPr>
              <a:t>。</a:t>
            </a:r>
            <a:endParaRPr sz="1600" dirty="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2" cstate="print"/>
          <a:stretch>
            <a:fillRect/>
          </a:stretch>
        </p:blipFill>
        <p:spPr>
          <a:xfrm>
            <a:off x="2297430" y="2458720"/>
            <a:ext cx="4548505" cy="2167890"/>
          </a:xfrm>
          <a:prstGeom prst="rect">
            <a:avLst/>
          </a:prstGeom>
        </p:spPr>
      </p:pic>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7、less</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970146"/>
            <a:ext cx="6545580" cy="584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sz="1600" dirty="0" err="1">
                <a:solidFill>
                  <a:schemeClr val="tx1">
                    <a:lumMod val="85000"/>
                    <a:lumOff val="15000"/>
                  </a:schemeClr>
                </a:solidFill>
                <a:latin typeface="Helvetica"/>
                <a:cs typeface="Helvetica"/>
              </a:rPr>
              <a:t>css</a:t>
            </a:r>
            <a:r>
              <a:rPr lang="zh-CN" altLang="en-US" sz="1600" dirty="0">
                <a:solidFill>
                  <a:schemeClr val="tx1">
                    <a:lumMod val="85000"/>
                    <a:lumOff val="15000"/>
                  </a:schemeClr>
                </a:solidFill>
                <a:latin typeface="Helvetica"/>
                <a:cs typeface="Helvetica"/>
              </a:rPr>
              <a:t>预处理语言，它扩充了 CSS 语言，增加了诸如变量、混合（mixin）、函数等功能，让 CSS 更易维护、方便制作主题、</a:t>
            </a:r>
            <a:r>
              <a:rPr lang="zh-CN" altLang="en-US" sz="1600" dirty="0" smtClean="0">
                <a:solidFill>
                  <a:schemeClr val="tx1">
                    <a:lumMod val="85000"/>
                    <a:lumOff val="15000"/>
                  </a:schemeClr>
                </a:solidFill>
                <a:latin typeface="Helvetica"/>
                <a:cs typeface="Helvetica"/>
              </a:rPr>
              <a:t>扩充</a:t>
            </a:r>
            <a:endParaRPr lang="zh-CN" altLang="en-US" sz="16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cstate="print"/>
          <a:stretch>
            <a:fillRect/>
          </a:stretch>
        </p:blipFill>
        <p:spPr>
          <a:xfrm>
            <a:off x="2225675" y="1901190"/>
            <a:ext cx="4871085" cy="3007995"/>
          </a:xfrm>
          <a:prstGeom prst="rect">
            <a:avLst/>
          </a:prstGeom>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8、ant </a:t>
            </a:r>
            <a:r>
              <a:rPr kumimoji="0" lang="en-US" altLang="zh-CN" b="1" i="0" u="none" strike="noStrike" cap="none" spc="0" normalizeH="0" baseline="0" dirty="0" smtClean="0">
                <a:ln>
                  <a:noFill/>
                </a:ln>
                <a:solidFill>
                  <a:schemeClr val="bg2"/>
                </a:solidFill>
                <a:effectLst/>
                <a:uFillTx/>
                <a:latin typeface="微软雅黑" panose="020B0503020204020204" charset="-122"/>
                <a:ea typeface="微软雅黑" panose="020B0503020204020204" charset="-122"/>
                <a:cs typeface="+mj-cs"/>
                <a:sym typeface="Helvetica"/>
              </a:rPr>
              <a:t>design of </a:t>
            </a:r>
            <a:r>
              <a:rPr kumimoji="0" lang="en-US" altLang="zh-CN" b="1" i="0" u="none" strike="noStrike" cap="none" spc="0" normalizeH="0" baseline="0" dirty="0" err="1" smtClean="0">
                <a:ln>
                  <a:noFill/>
                </a:ln>
                <a:solidFill>
                  <a:schemeClr val="bg2"/>
                </a:solidFill>
                <a:effectLst/>
                <a:uFillTx/>
                <a:latin typeface="微软雅黑" panose="020B0503020204020204" charset="-122"/>
                <a:ea typeface="微软雅黑" panose="020B0503020204020204" charset="-122"/>
                <a:cs typeface="+mj-cs"/>
                <a:sym typeface="Helvetica"/>
              </a:rPr>
              <a:t>vue</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816476"/>
            <a:ext cx="6545580" cy="584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sz="1600" dirty="0" err="1">
                <a:solidFill>
                  <a:schemeClr val="tx1">
                    <a:lumMod val="85000"/>
                    <a:lumOff val="15000"/>
                  </a:schemeClr>
                </a:solidFill>
                <a:latin typeface="Helvetica"/>
                <a:cs typeface="Helvetica"/>
                <a:sym typeface="+mn-ea"/>
              </a:rPr>
              <a:t>由蚂蚁金服开发的一套基于</a:t>
            </a:r>
            <a:r>
              <a:rPr sz="1600" dirty="0">
                <a:solidFill>
                  <a:schemeClr val="tx1">
                    <a:lumMod val="85000"/>
                    <a:lumOff val="15000"/>
                  </a:schemeClr>
                </a:solidFill>
                <a:latin typeface="Helvetica"/>
                <a:cs typeface="Helvetica"/>
                <a:sym typeface="+mn-ea"/>
              </a:rPr>
              <a:t> Ant Design 和 </a:t>
            </a:r>
            <a:r>
              <a:rPr sz="1600" dirty="0" err="1">
                <a:solidFill>
                  <a:schemeClr val="tx1">
                    <a:lumMod val="85000"/>
                    <a:lumOff val="15000"/>
                  </a:schemeClr>
                </a:solidFill>
                <a:latin typeface="Helvetica"/>
                <a:cs typeface="Helvetica"/>
                <a:sym typeface="+mn-ea"/>
              </a:rPr>
              <a:t>Vue</a:t>
            </a:r>
            <a:r>
              <a:rPr sz="1600" dirty="0">
                <a:solidFill>
                  <a:schemeClr val="tx1">
                    <a:lumMod val="85000"/>
                    <a:lumOff val="15000"/>
                  </a:schemeClr>
                </a:solidFill>
                <a:latin typeface="Helvetica"/>
                <a:cs typeface="Helvetica"/>
                <a:sym typeface="+mn-ea"/>
              </a:rPr>
              <a:t> 的 </a:t>
            </a:r>
            <a:r>
              <a:rPr sz="1600" dirty="0" err="1">
                <a:solidFill>
                  <a:schemeClr val="tx1">
                    <a:lumMod val="85000"/>
                    <a:lumOff val="15000"/>
                  </a:schemeClr>
                </a:solidFill>
                <a:latin typeface="Helvetica"/>
                <a:cs typeface="Helvetica"/>
                <a:sym typeface="+mn-ea"/>
              </a:rPr>
              <a:t>企业级</a:t>
            </a:r>
            <a:r>
              <a:rPr sz="1600" dirty="0">
                <a:solidFill>
                  <a:schemeClr val="tx1">
                    <a:lumMod val="85000"/>
                    <a:lumOff val="15000"/>
                  </a:schemeClr>
                </a:solidFill>
                <a:latin typeface="Helvetica"/>
                <a:cs typeface="Helvetica"/>
                <a:sym typeface="+mn-ea"/>
              </a:rPr>
              <a:t> UI </a:t>
            </a:r>
            <a:r>
              <a:rPr sz="1600" dirty="0" err="1" smtClean="0">
                <a:solidFill>
                  <a:schemeClr val="tx1">
                    <a:lumMod val="85000"/>
                    <a:lumOff val="15000"/>
                  </a:schemeClr>
                </a:solidFill>
                <a:latin typeface="Helvetica"/>
                <a:cs typeface="Helvetica"/>
                <a:sym typeface="+mn-ea"/>
              </a:rPr>
              <a:t>组件库</a:t>
            </a:r>
            <a:r>
              <a:rPr lang="en-US" altLang="zh-CN" sz="1600" dirty="0" smtClean="0">
                <a:solidFill>
                  <a:schemeClr val="tx1">
                    <a:lumMod val="85000"/>
                    <a:lumOff val="15000"/>
                  </a:schemeClr>
                </a:solidFill>
                <a:latin typeface="Helvetica"/>
                <a:cs typeface="Helvetica"/>
                <a:sym typeface="+mn-ea"/>
              </a:rPr>
              <a:t>(</a:t>
            </a:r>
            <a:r>
              <a:rPr lang="zh-CN" altLang="en-US" sz="1600" dirty="0" smtClean="0">
                <a:solidFill>
                  <a:schemeClr val="tx1">
                    <a:lumMod val="85000"/>
                    <a:lumOff val="15000"/>
                  </a:schemeClr>
                </a:solidFill>
                <a:latin typeface="Helvetica"/>
                <a:cs typeface="Helvetica"/>
                <a:sym typeface="+mn-ea"/>
              </a:rPr>
              <a:t>比如</a:t>
            </a:r>
            <a:r>
              <a:rPr lang="zh-CN" altLang="en-US" sz="1600" dirty="0" smtClean="0"/>
              <a:t>表格、表单、布局、提醒等等的组件，可以直接引入使用。</a:t>
            </a:r>
            <a:r>
              <a:rPr lang="en-US" altLang="zh-CN" sz="1600" dirty="0" smtClean="0"/>
              <a:t>)</a:t>
            </a:r>
            <a:endParaRPr lang="zh-CN" sz="1600" dirty="0">
              <a:solidFill>
                <a:schemeClr val="tx1">
                  <a:lumMod val="85000"/>
                  <a:lumOff val="15000"/>
                </a:schemeClr>
              </a:solidFill>
              <a:latin typeface="Helvetica"/>
              <a:ea typeface="宋体" panose="02010600030101010101" pitchFamily="2" charset="-122"/>
              <a:cs typeface="Helvetica"/>
              <a:sym typeface="+mn-ea"/>
            </a:endParaRPr>
          </a:p>
        </p:txBody>
      </p:sp>
      <p:pic>
        <p:nvPicPr>
          <p:cNvPr id="3" name="图片 2"/>
          <p:cNvPicPr>
            <a:picLocks noChangeAspect="1"/>
          </p:cNvPicPr>
          <p:nvPr/>
        </p:nvPicPr>
        <p:blipFill>
          <a:blip r:embed="rId2" cstate="print"/>
          <a:stretch>
            <a:fillRect/>
          </a:stretch>
        </p:blipFill>
        <p:spPr>
          <a:xfrm>
            <a:off x="1840865" y="1948180"/>
            <a:ext cx="5462270" cy="2371090"/>
          </a:xfrm>
          <a:prstGeom prst="rect">
            <a:avLst/>
          </a:prstGeom>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1"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835785" y="1739900"/>
            <a:ext cx="2581275" cy="1197610"/>
          </a:xfrm>
          <a:prstGeom prst="rect">
            <a:avLst/>
          </a:prstGeom>
          <a:noFill/>
        </p:spPr>
        <p:txBody>
          <a:bodyPr wrap="square" lIns="91438" tIns="45719" rIns="91438" bIns="45719" rtlCol="0">
            <a:spAutoFit/>
          </a:bodyPr>
          <a:lstStyle/>
          <a:p>
            <a:pPr algn="l"/>
            <a:r>
              <a:rPr kumimoji="1" sz="3600" b="1" dirty="0">
                <a:solidFill>
                  <a:schemeClr val="bg1"/>
                </a:solidFill>
                <a:latin typeface="思源黑体 CN Regular" pitchFamily="34" charset="-122"/>
                <a:ea typeface="思源黑体 CN Regular" pitchFamily="34" charset="-122"/>
              </a:rPr>
              <a:t>项目搭建及前期准备</a:t>
            </a:r>
            <a:endParaRPr kumimoji="1" sz="3600" b="1" dirty="0">
              <a:solidFill>
                <a:schemeClr val="bg1"/>
              </a:solidFill>
              <a:latin typeface="思源黑体 CN Regular" pitchFamily="34" charset="-122"/>
              <a:ea typeface="思源黑体 CN Regular" pitchFamily="34" charset="-122"/>
            </a:endParaRPr>
          </a:p>
        </p:txBody>
      </p:sp>
      <p:sp>
        <p:nvSpPr>
          <p:cNvPr id="35" name="矩形 34"/>
          <p:cNvSpPr/>
          <p:nvPr/>
        </p:nvSpPr>
        <p:spPr>
          <a:xfrm>
            <a:off x="513741" y="1408648"/>
            <a:ext cx="1321889" cy="1938990"/>
          </a:xfrm>
          <a:prstGeom prst="rect">
            <a:avLst/>
          </a:prstGeom>
        </p:spPr>
        <p:txBody>
          <a:bodyPr wrap="square" lIns="91438" tIns="45719" rIns="91438" bIns="45719">
            <a:spAutoFit/>
          </a:bodyPr>
          <a:lstStyle/>
          <a:p>
            <a:pPr algn="ctr">
              <a:lnSpc>
                <a:spcPct val="80000"/>
              </a:lnSpc>
            </a:pPr>
            <a:r>
              <a:rPr kumimoji="1" lang="en-US" altLang="zh-CN" sz="15000" dirty="0">
                <a:solidFill>
                  <a:schemeClr val="bg1"/>
                </a:solidFill>
              </a:rPr>
              <a:t>2</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2"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mn-ea"/>
              </a:rPr>
              <a:t>搭建前准备</a:t>
            </a:r>
            <a:endParaRPr lang="en-US" altLang="zh-CN" b="1" dirty="0">
              <a:solidFill>
                <a:schemeClr val="bg2"/>
              </a:solidFill>
              <a:latin typeface="微软雅黑" panose="020B0503020204020204" charset="-122"/>
              <a:ea typeface="微软雅黑" panose="020B0503020204020204" charset="-122"/>
              <a:sym typeface="+mn-ea"/>
            </a:endParaRPr>
          </a:p>
        </p:txBody>
      </p:sp>
      <p:sp>
        <p:nvSpPr>
          <p:cNvPr id="7" name="文本框 6"/>
          <p:cNvSpPr txBox="1"/>
          <p:nvPr/>
        </p:nvSpPr>
        <p:spPr>
          <a:xfrm>
            <a:off x="1447800" y="1397313"/>
            <a:ext cx="6545580" cy="2031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nSpc>
                <a:spcPct val="150000"/>
              </a:lnSpc>
            </a:pPr>
            <a:r>
              <a:rPr sz="1400" b="1" dirty="0" err="1">
                <a:solidFill>
                  <a:schemeClr val="tx1">
                    <a:lumMod val="85000"/>
                    <a:lumOff val="15000"/>
                  </a:schemeClr>
                </a:solidFill>
                <a:latin typeface="Helvetica"/>
                <a:cs typeface="Helvetica"/>
              </a:rPr>
              <a:t>Vscode</a:t>
            </a:r>
            <a:r>
              <a:rPr sz="1400" b="1" dirty="0">
                <a:solidFill>
                  <a:schemeClr val="tx1">
                    <a:lumMod val="85000"/>
                    <a:lumOff val="15000"/>
                  </a:schemeClr>
                </a:solidFill>
                <a:latin typeface="Helvetica"/>
                <a:cs typeface="Helvetica"/>
              </a:rPr>
              <a:t>: </a:t>
            </a:r>
            <a:r>
              <a:rPr sz="1400" b="1" dirty="0" err="1" smtClean="0">
                <a:solidFill>
                  <a:schemeClr val="tx1">
                    <a:lumMod val="85000"/>
                    <a:lumOff val="15000"/>
                  </a:schemeClr>
                </a:solidFill>
                <a:latin typeface="Helvetica"/>
                <a:cs typeface="Helvetica"/>
              </a:rPr>
              <a:t>前端</a:t>
            </a:r>
            <a:r>
              <a:rPr lang="zh-CN" altLang="en-US" sz="1400" b="1" dirty="0" smtClean="0">
                <a:solidFill>
                  <a:schemeClr val="tx1">
                    <a:lumMod val="85000"/>
                    <a:lumOff val="15000"/>
                  </a:schemeClr>
                </a:solidFill>
              </a:rPr>
              <a:t>代码编辑器</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dirty="0" err="1">
                <a:solidFill>
                  <a:schemeClr val="tx1">
                    <a:lumMod val="85000"/>
                    <a:lumOff val="15000"/>
                  </a:schemeClr>
                </a:solidFill>
                <a:latin typeface="Helvetica"/>
                <a:cs typeface="Helvetica"/>
              </a:rPr>
              <a:t>Chrome：对开发者非常友好的浏览器</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dirty="0" err="1">
                <a:solidFill>
                  <a:schemeClr val="tx1">
                    <a:lumMod val="85000"/>
                    <a:lumOff val="15000"/>
                  </a:schemeClr>
                </a:solidFill>
                <a:latin typeface="Helvetica"/>
                <a:cs typeface="Helvetica"/>
              </a:rPr>
              <a:t>Nodejs&amp;npm：配置本地开发环境</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dirty="0">
                <a:solidFill>
                  <a:schemeClr val="tx1">
                    <a:lumMod val="85000"/>
                    <a:lumOff val="15000"/>
                  </a:schemeClr>
                </a:solidFill>
                <a:latin typeface="Helvetica"/>
                <a:cs typeface="Helvetica"/>
              </a:rPr>
              <a:t>Vue.js </a:t>
            </a:r>
            <a:r>
              <a:rPr sz="1400" b="1" dirty="0" err="1">
                <a:solidFill>
                  <a:schemeClr val="tx1">
                    <a:lumMod val="85000"/>
                    <a:lumOff val="15000"/>
                  </a:schemeClr>
                </a:solidFill>
                <a:latin typeface="Helvetica"/>
                <a:cs typeface="Helvetica"/>
              </a:rPr>
              <a:t>devtools：浏览器调试插件</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dirty="0" err="1">
                <a:solidFill>
                  <a:schemeClr val="tx1">
                    <a:lumMod val="85000"/>
                    <a:lumOff val="15000"/>
                  </a:schemeClr>
                </a:solidFill>
                <a:latin typeface="Helvetica"/>
                <a:cs typeface="Helvetica"/>
              </a:rPr>
              <a:t>Vue</a:t>
            </a:r>
            <a:r>
              <a:rPr sz="1400" b="1" dirty="0">
                <a:solidFill>
                  <a:schemeClr val="tx1">
                    <a:lumMod val="85000"/>
                    <a:lumOff val="15000"/>
                  </a:schemeClr>
                </a:solidFill>
                <a:latin typeface="Helvetica"/>
                <a:cs typeface="Helvetica"/>
              </a:rPr>
              <a:t> Language Features (</a:t>
            </a:r>
            <a:r>
              <a:rPr sz="1400" b="1" dirty="0" err="1">
                <a:solidFill>
                  <a:schemeClr val="tx1">
                    <a:lumMod val="85000"/>
                    <a:lumOff val="15000"/>
                  </a:schemeClr>
                </a:solidFill>
                <a:latin typeface="Helvetica"/>
                <a:cs typeface="Helvetica"/>
              </a:rPr>
              <a:t>Volar</a:t>
            </a:r>
            <a:r>
              <a:rPr sz="1400" b="1" dirty="0">
                <a:solidFill>
                  <a:schemeClr val="tx1">
                    <a:lumMod val="85000"/>
                    <a:lumOff val="15000"/>
                  </a:schemeClr>
                </a:solidFill>
                <a:latin typeface="Helvetica"/>
                <a:cs typeface="Helvetica"/>
              </a:rPr>
              <a:t>)：</a:t>
            </a:r>
            <a:r>
              <a:rPr sz="1400" b="1" dirty="0" err="1">
                <a:solidFill>
                  <a:schemeClr val="tx1">
                    <a:lumMod val="85000"/>
                    <a:lumOff val="15000"/>
                  </a:schemeClr>
                </a:solidFill>
                <a:latin typeface="Helvetica"/>
                <a:cs typeface="Helvetica"/>
              </a:rPr>
              <a:t>Vscode</a:t>
            </a:r>
            <a:r>
              <a:rPr sz="1400" b="1" dirty="0">
                <a:solidFill>
                  <a:schemeClr val="tx1">
                    <a:lumMod val="85000"/>
                    <a:lumOff val="15000"/>
                  </a:schemeClr>
                </a:solidFill>
                <a:latin typeface="Helvetica"/>
                <a:cs typeface="Helvetica"/>
              </a:rPr>
              <a:t> </a:t>
            </a:r>
            <a:r>
              <a:rPr sz="1400" b="1" dirty="0" err="1">
                <a:solidFill>
                  <a:schemeClr val="tx1">
                    <a:lumMod val="85000"/>
                    <a:lumOff val="15000"/>
                  </a:schemeClr>
                </a:solidFill>
                <a:latin typeface="Helvetica"/>
                <a:cs typeface="Helvetica"/>
              </a:rPr>
              <a:t>开发</a:t>
            </a:r>
            <a:r>
              <a:rPr sz="1400" b="1" dirty="0">
                <a:solidFill>
                  <a:schemeClr val="tx1">
                    <a:lumMod val="85000"/>
                    <a:lumOff val="15000"/>
                  </a:schemeClr>
                </a:solidFill>
                <a:latin typeface="Helvetica"/>
                <a:cs typeface="Helvetica"/>
              </a:rPr>
              <a:t> vue3 </a:t>
            </a:r>
            <a:r>
              <a:rPr sz="1400" b="1" dirty="0" err="1">
                <a:solidFill>
                  <a:schemeClr val="tx1">
                    <a:lumMod val="85000"/>
                    <a:lumOff val="15000"/>
                  </a:schemeClr>
                </a:solidFill>
                <a:latin typeface="Helvetica"/>
                <a:cs typeface="Helvetica"/>
              </a:rPr>
              <a:t>必备插件，</a:t>
            </a:r>
            <a:r>
              <a:rPr sz="1400" b="1" dirty="0" err="1" smtClean="0">
                <a:solidFill>
                  <a:schemeClr val="tx1">
                    <a:lumMod val="85000"/>
                    <a:lumOff val="15000"/>
                  </a:schemeClr>
                </a:solidFill>
                <a:latin typeface="Helvetica"/>
                <a:cs typeface="Helvetica"/>
              </a:rPr>
              <a:t>提供语法高亮提示</a:t>
            </a:r>
            <a:endParaRPr sz="1400" b="1" dirty="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mn-ea"/>
              </a:rPr>
              <a:t>安装</a:t>
            </a:r>
            <a:r>
              <a:rPr lang="en-US" altLang="zh-CN" b="1" dirty="0">
                <a:solidFill>
                  <a:schemeClr val="bg2"/>
                </a:solidFill>
                <a:latin typeface="微软雅黑" panose="020B0503020204020204" charset="-122"/>
                <a:ea typeface="微软雅黑" panose="020B0503020204020204" charset="-122"/>
                <a:sym typeface="+mn-ea"/>
              </a:rPr>
              <a:t>Node.js</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181100" y="754881"/>
            <a:ext cx="6812280" cy="31085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400" b="1" dirty="0" err="1" smtClean="0">
                <a:solidFill>
                  <a:schemeClr val="tx1">
                    <a:lumMod val="85000"/>
                    <a:lumOff val="15000"/>
                  </a:schemeClr>
                </a:solidFill>
                <a:latin typeface="Helvetica"/>
                <a:cs typeface="Helvetica"/>
              </a:rPr>
              <a:t>Node.js</a:t>
            </a:r>
            <a:r>
              <a:rPr sz="1400" dirty="0" err="1">
                <a:solidFill>
                  <a:schemeClr val="tx1">
                    <a:lumMod val="85000"/>
                    <a:lumOff val="15000"/>
                  </a:schemeClr>
                </a:solidFill>
                <a:latin typeface="Helvetica"/>
                <a:cs typeface="Helvetica"/>
              </a:rPr>
              <a:t>是一个运行环境，可以运行JavaScript语言写出的代码</a:t>
            </a:r>
            <a:r>
              <a:rPr sz="1400" dirty="0" smtClean="0">
                <a:solidFill>
                  <a:schemeClr val="tx1">
                    <a:lumMod val="85000"/>
                    <a:lumOff val="15000"/>
                  </a:schemeClr>
                </a:solidFill>
                <a:latin typeface="Helvetica"/>
                <a:cs typeface="Helvetica"/>
              </a:rPr>
              <a:t>；</a:t>
            </a:r>
            <a:r>
              <a:rPr lang="zh-CN" altLang="en-US" sz="1400" dirty="0" smtClean="0">
                <a:solidFill>
                  <a:schemeClr val="tx1">
                    <a:lumMod val="85000"/>
                    <a:lumOff val="15000"/>
                  </a:schemeClr>
                </a:solidFill>
                <a:latin typeface="Helvetica"/>
                <a:cs typeface="Helvetica"/>
              </a:rPr>
              <a:t>之前</a:t>
            </a:r>
            <a:r>
              <a:rPr sz="1400" dirty="0" err="1" smtClean="0">
                <a:solidFill>
                  <a:schemeClr val="tx1">
                    <a:lumMod val="85000"/>
                    <a:lumOff val="15000"/>
                  </a:schemeClr>
                </a:solidFill>
                <a:latin typeface="Helvetica"/>
                <a:cs typeface="Helvetica"/>
              </a:rPr>
              <a:t>JavaScript</a:t>
            </a:r>
            <a:r>
              <a:rPr sz="1400" dirty="0" err="1">
                <a:solidFill>
                  <a:schemeClr val="tx1">
                    <a:lumMod val="85000"/>
                    <a:lumOff val="15000"/>
                  </a:schemeClr>
                </a:solidFill>
                <a:latin typeface="Helvetica"/>
                <a:cs typeface="Helvetica"/>
              </a:rPr>
              <a:t>主要运行在浏览器客户端，在Node.js出现后，JavaScript</a:t>
            </a:r>
            <a:r>
              <a:rPr sz="1400" dirty="0" err="1" smtClean="0">
                <a:solidFill>
                  <a:schemeClr val="tx1">
                    <a:lumMod val="85000"/>
                    <a:lumOff val="15000"/>
                  </a:schemeClr>
                </a:solidFill>
                <a:latin typeface="Helvetica"/>
                <a:cs typeface="Helvetica"/>
              </a:rPr>
              <a:t>又多了一个运行环境</a:t>
            </a:r>
            <a:r>
              <a:rPr sz="1400" dirty="0" smtClean="0">
                <a:solidFill>
                  <a:schemeClr val="tx1">
                    <a:lumMod val="85000"/>
                    <a:lumOff val="15000"/>
                  </a:schemeClr>
                </a:solidFill>
                <a:latin typeface="Helvetica"/>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b="1" dirty="0" err="1">
                <a:solidFill>
                  <a:schemeClr val="tx1">
                    <a:lumMod val="85000"/>
                    <a:lumOff val="15000"/>
                  </a:schemeClr>
                </a:solidFill>
                <a:latin typeface="Helvetica"/>
                <a:cs typeface="Helvetica"/>
              </a:rPr>
              <a:t>运行在浏览器和Node.js上JavaScript的区别</a:t>
            </a:r>
            <a:r>
              <a:rPr sz="1400" b="1" dirty="0">
                <a:solidFill>
                  <a:schemeClr val="tx1">
                    <a:lumMod val="85000"/>
                    <a:lumOff val="15000"/>
                  </a:schemeClr>
                </a:solidFill>
                <a:latin typeface="Helvetica"/>
                <a:cs typeface="Helvetica"/>
              </a:rPr>
              <a:t>：</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a:solidFill>
                  <a:schemeClr val="tx1">
                    <a:lumMod val="85000"/>
                    <a:lumOff val="15000"/>
                  </a:schemeClr>
                </a:solidFill>
                <a:latin typeface="Helvetica"/>
                <a:cs typeface="Helvetica"/>
              </a:rPr>
              <a:t>运行在浏览器的</a:t>
            </a:r>
            <a:r>
              <a:rPr sz="1400" dirty="0" smtClean="0">
                <a:solidFill>
                  <a:schemeClr val="tx1">
                    <a:lumMod val="85000"/>
                    <a:lumOff val="15000"/>
                  </a:schemeClr>
                </a:solidFill>
                <a:latin typeface="Helvetica"/>
                <a:cs typeface="Helvetica"/>
              </a:rPr>
              <a:t>JavaScript不能访问本地的资源</a:t>
            </a:r>
            <a:r>
              <a:rPr sz="1400" dirty="0">
                <a:solidFill>
                  <a:schemeClr val="tx1">
                    <a:lumMod val="85000"/>
                    <a:lumOff val="15000"/>
                  </a:schemeClr>
                </a:solidFill>
                <a:latin typeface="Helvetica"/>
                <a:cs typeface="Helvetica"/>
              </a:rPr>
              <a:t>，</a:t>
            </a:r>
            <a:r>
              <a:rPr sz="1400" dirty="0" smtClean="0">
                <a:solidFill>
                  <a:schemeClr val="tx1">
                    <a:lumMod val="85000"/>
                    <a:lumOff val="15000"/>
                  </a:schemeClr>
                </a:solidFill>
                <a:latin typeface="Helvetica"/>
                <a:cs typeface="Helvetica"/>
              </a:rPr>
              <a:t>要想访问只能使用浏览器提供的</a:t>
            </a:r>
            <a:r>
              <a:rPr sz="1400" dirty="0">
                <a:solidFill>
                  <a:schemeClr val="tx1">
                    <a:lumMod val="85000"/>
                    <a:lumOff val="15000"/>
                  </a:schemeClr>
                </a:solidFill>
                <a:latin typeface="Helvetica"/>
                <a:cs typeface="Helvetica"/>
              </a:rPr>
              <a:t>API，而且还需要得到用户授权，可使用的功能十分有限。</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运行在Node.js的JavaScript能做的事情就很多了，如：本地文件读写，HTTP网络请求及响应，socket监听请求等</a:t>
            </a:r>
            <a:r>
              <a:rPr sz="1400" dirty="0">
                <a:solidFill>
                  <a:schemeClr val="tx1">
                    <a:lumMod val="85000"/>
                    <a:lumOff val="15000"/>
                  </a:schemeClr>
                </a:solidFill>
                <a:latin typeface="Helvetica"/>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b="1" dirty="0" err="1">
                <a:solidFill>
                  <a:schemeClr val="tx1">
                    <a:lumMod val="85000"/>
                    <a:lumOff val="15000"/>
                  </a:schemeClr>
                </a:solidFill>
                <a:latin typeface="Helvetica"/>
                <a:cs typeface="Helvetica"/>
              </a:rPr>
              <a:t>能用Node.js做什么</a:t>
            </a:r>
            <a:r>
              <a:rPr sz="1400" b="1" dirty="0">
                <a:solidFill>
                  <a:schemeClr val="tx1">
                    <a:lumMod val="85000"/>
                    <a:lumOff val="15000"/>
                  </a:schemeClr>
                </a:solidFill>
                <a:latin typeface="Helvetica"/>
                <a:cs typeface="Helvetica"/>
              </a:rPr>
              <a:t>：</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前端</a:t>
            </a:r>
            <a:r>
              <a:rPr sz="1400" dirty="0">
                <a:solidFill>
                  <a:schemeClr val="tx1">
                    <a:lumMod val="85000"/>
                    <a:lumOff val="15000"/>
                  </a:schemeClr>
                </a:solidFill>
                <a:latin typeface="Helvetica"/>
                <a:cs typeface="Helvetica"/>
              </a:rPr>
              <a:t> </a:t>
            </a:r>
            <a:r>
              <a:rPr sz="1400" dirty="0" err="1" smtClean="0">
                <a:solidFill>
                  <a:schemeClr val="tx1">
                    <a:lumMod val="85000"/>
                    <a:lumOff val="15000"/>
                  </a:schemeClr>
                </a:solidFill>
                <a:latin typeface="Helvetica"/>
                <a:cs typeface="Helvetica"/>
              </a:rPr>
              <a:t>最常用的</a:t>
            </a:r>
            <a:r>
              <a:rPr lang="zh-CN" altLang="en-US" sz="1400" dirty="0" smtClean="0">
                <a:solidFill>
                  <a:schemeClr val="tx1">
                    <a:lumMod val="85000"/>
                    <a:lumOff val="15000"/>
                  </a:schemeClr>
                </a:solidFill>
                <a:latin typeface="Helvetica"/>
                <a:cs typeface="Helvetica"/>
              </a:rPr>
              <a:t>就</a:t>
            </a:r>
            <a:r>
              <a:rPr sz="1400" dirty="0" smtClean="0">
                <a:solidFill>
                  <a:schemeClr val="tx1">
                    <a:lumMod val="85000"/>
                    <a:lumOff val="15000"/>
                  </a:schemeClr>
                </a:solidFill>
                <a:latin typeface="Helvetica"/>
                <a:cs typeface="Helvetica"/>
              </a:rPr>
              <a:t>是使用</a:t>
            </a:r>
            <a:r>
              <a:rPr sz="1400" dirty="0">
                <a:solidFill>
                  <a:schemeClr val="tx1">
                    <a:lumMod val="85000"/>
                    <a:lumOff val="15000"/>
                  </a:schemeClr>
                </a:solidFill>
                <a:latin typeface="Helvetica"/>
                <a:cs typeface="Helvetica"/>
              </a:rPr>
              <a:t>Node.js进行前端代码模块化操作，主要包含：压缩、拆分、合并、引入等</a:t>
            </a:r>
            <a:r>
              <a:rPr sz="1400" dirty="0" smtClean="0">
                <a:solidFill>
                  <a:schemeClr val="tx1">
                    <a:lumMod val="85000"/>
                    <a:lumOff val="15000"/>
                  </a:schemeClr>
                </a:solidFill>
                <a:latin typeface="Helvetica"/>
                <a:cs typeface="Helvetica"/>
              </a:rPr>
              <a:t>，可以借助运行在</a:t>
            </a:r>
            <a:r>
              <a:rPr sz="1400" dirty="0">
                <a:solidFill>
                  <a:schemeClr val="tx1">
                    <a:lumMod val="85000"/>
                    <a:lumOff val="15000"/>
                  </a:schemeClr>
                </a:solidFill>
                <a:latin typeface="Helvetica"/>
                <a:cs typeface="Helvetica"/>
              </a:rPr>
              <a:t>Node.js环境的</a:t>
            </a:r>
            <a:r>
              <a:rPr sz="1400" dirty="0" smtClean="0">
                <a:solidFill>
                  <a:schemeClr val="tx1">
                    <a:lumMod val="85000"/>
                    <a:lumOff val="15000"/>
                  </a:schemeClr>
                </a:solidFill>
                <a:latin typeface="Helvetica"/>
                <a:cs typeface="Helvetica"/>
              </a:rPr>
              <a:t>webpack</a:t>
            </a:r>
            <a:r>
              <a:rPr lang="en-US" sz="1400" dirty="0" smtClean="0">
                <a:solidFill>
                  <a:schemeClr val="tx1">
                    <a:lumMod val="85000"/>
                    <a:lumOff val="15000"/>
                  </a:schemeClr>
                </a:solidFill>
                <a:latin typeface="Helvetica"/>
                <a:cs typeface="Helvetica"/>
              </a:rPr>
              <a:t>/</a:t>
            </a:r>
            <a:r>
              <a:rPr lang="en-US" sz="1400" dirty="0" err="1" smtClean="0">
                <a:solidFill>
                  <a:schemeClr val="tx1">
                    <a:lumMod val="85000"/>
                    <a:lumOff val="15000"/>
                  </a:schemeClr>
                </a:solidFill>
                <a:latin typeface="Helvetica"/>
                <a:cs typeface="Helvetica"/>
              </a:rPr>
              <a:t>vite</a:t>
            </a:r>
            <a:r>
              <a:rPr sz="1400" dirty="0" err="1" smtClean="0">
                <a:solidFill>
                  <a:schemeClr val="tx1">
                    <a:lumMod val="85000"/>
                    <a:lumOff val="15000"/>
                  </a:schemeClr>
                </a:solidFill>
                <a:latin typeface="Helvetica"/>
                <a:cs typeface="Helvetica"/>
              </a:rPr>
              <a:t>去实现这些功能</a:t>
            </a:r>
            <a:r>
              <a:rPr sz="1400" dirty="0" err="1">
                <a:solidFill>
                  <a:schemeClr val="tx1">
                    <a:lumMod val="85000"/>
                    <a:lumOff val="15000"/>
                  </a:schemeClr>
                </a:solidFill>
                <a:latin typeface="Helvetica"/>
                <a:cs typeface="Helvetica"/>
              </a:rPr>
              <a:t>，使得前端能够有更强大的能力去操作整个项目</a:t>
            </a:r>
            <a:r>
              <a:rPr sz="1400" dirty="0" smtClean="0">
                <a:solidFill>
                  <a:schemeClr val="tx1">
                    <a:lumMod val="85000"/>
                    <a:lumOff val="15000"/>
                  </a:schemeClr>
                </a:solidFill>
                <a:latin typeface="Helvetica"/>
                <a:cs typeface="Helvetica"/>
              </a:rPr>
              <a:t>；</a:t>
            </a:r>
            <a:r>
              <a:rPr lang="zh-CN" altLang="en-US" sz="1400" dirty="0" smtClean="0">
                <a:solidFill>
                  <a:schemeClr val="tx1">
                    <a:lumMod val="85000"/>
                    <a:lumOff val="15000"/>
                  </a:schemeClr>
                </a:solidFill>
                <a:latin typeface="Helvetica"/>
                <a:cs typeface="Helvetica"/>
              </a:rPr>
              <a:t>既</a:t>
            </a:r>
            <a:r>
              <a:rPr sz="1400" dirty="0" err="1" smtClean="0">
                <a:solidFill>
                  <a:schemeClr val="tx1">
                    <a:lumMod val="85000"/>
                    <a:lumOff val="15000"/>
                  </a:schemeClr>
                </a:solidFill>
                <a:latin typeface="Helvetica"/>
                <a:cs typeface="Helvetica"/>
              </a:rPr>
              <a:t>能提供服务器的功能</a:t>
            </a:r>
            <a:r>
              <a:rPr sz="1400" dirty="0" err="1">
                <a:solidFill>
                  <a:schemeClr val="tx1">
                    <a:lumMod val="85000"/>
                    <a:lumOff val="15000"/>
                  </a:schemeClr>
                </a:solidFill>
                <a:latin typeface="Helvetica"/>
                <a:cs typeface="Helvetica"/>
              </a:rPr>
              <a:t>，让你能够通过请求访问数据</a:t>
            </a:r>
            <a:r>
              <a:rPr sz="1400" dirty="0" smtClean="0">
                <a:solidFill>
                  <a:schemeClr val="tx1">
                    <a:lumMod val="85000"/>
                    <a:lumOff val="15000"/>
                  </a:schemeClr>
                </a:solidFill>
                <a:latin typeface="Helvetica"/>
                <a:cs typeface="Helvetica"/>
              </a:rPr>
              <a:t>，</a:t>
            </a:r>
            <a:r>
              <a:rPr lang="zh-CN" altLang="en-US" sz="1400" dirty="0" smtClean="0">
                <a:solidFill>
                  <a:schemeClr val="tx1">
                    <a:lumMod val="85000"/>
                    <a:lumOff val="15000"/>
                  </a:schemeClr>
                </a:solidFill>
                <a:latin typeface="Helvetica"/>
                <a:cs typeface="Helvetica"/>
              </a:rPr>
              <a:t>又</a:t>
            </a:r>
            <a:r>
              <a:rPr sz="1400" dirty="0" err="1" smtClean="0">
                <a:solidFill>
                  <a:schemeClr val="tx1">
                    <a:lumMod val="85000"/>
                    <a:lumOff val="15000"/>
                  </a:schemeClr>
                </a:solidFill>
                <a:latin typeface="Helvetica"/>
                <a:cs typeface="Helvetica"/>
              </a:rPr>
              <a:t>可以作为工具实现很多前端工具轮子</a:t>
            </a:r>
            <a:r>
              <a:rPr sz="1400" dirty="0">
                <a:solidFill>
                  <a:schemeClr val="tx1">
                    <a:lumMod val="85000"/>
                    <a:lumOff val="15000"/>
                  </a:schemeClr>
                </a:solidFill>
                <a:latin typeface="Helvetica"/>
                <a:cs typeface="Helvetica"/>
              </a:rPr>
              <a:t>。</a:t>
            </a:r>
            <a:endParaRPr sz="1400" dirty="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mn-ea"/>
              </a:rPr>
              <a:t>安装</a:t>
            </a:r>
            <a:r>
              <a:rPr lang="en-US" altLang="zh-CN" b="1" dirty="0">
                <a:solidFill>
                  <a:schemeClr val="bg2"/>
                </a:solidFill>
                <a:latin typeface="微软雅黑" panose="020B0503020204020204" charset="-122"/>
                <a:ea typeface="微软雅黑" panose="020B0503020204020204" charset="-122"/>
                <a:sym typeface="+mn-ea"/>
              </a:rPr>
              <a:t>Node.js</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299210" y="759460"/>
            <a:ext cx="6545580" cy="27012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sym typeface="+mn-ea"/>
              </a:rPr>
              <a:t>Node.js安装包官网下载地址：https://nodejs.org/zh-cn</a:t>
            </a:r>
            <a:endParaRPr sz="160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node.js 18.x</a:t>
            </a: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sym typeface="+mn-ea"/>
              </a:rPr>
              <a:t>下载安装包，选择安装位置后一直“下一步”就可以了。</a:t>
            </a:r>
            <a:endParaRPr sz="160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sym typeface="+mn-ea"/>
              </a:rPr>
              <a:t>安装完成后，.msi格式的安装包已经将node.exe添加到系统环境变量path中,如果你下载的是.zip格式，因为没有安装过程，所以需要手动将node.exe所在目录添加到环境变量path中</a:t>
            </a:r>
            <a:endParaRPr sz="160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CMD窗口，执行命令node -v查看node版本</a:t>
            </a: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npm yarn pnpm</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881881"/>
            <a:ext cx="6545580" cy="31085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NPM是什么</a:t>
            </a:r>
            <a:r>
              <a:rPr sz="1400" dirty="0">
                <a:solidFill>
                  <a:schemeClr val="tx1">
                    <a:lumMod val="85000"/>
                    <a:lumOff val="15000"/>
                  </a:schemeClr>
                </a:solidFill>
                <a:latin typeface="Helvetica"/>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npm是Node.js的包管理工具,你可以把它看成是Node.js的模块管家</a:t>
            </a:r>
            <a:r>
              <a:rPr sz="1400" dirty="0">
                <a:solidFill>
                  <a:schemeClr val="tx1">
                    <a:lumMod val="85000"/>
                    <a:lumOff val="15000"/>
                  </a:schemeClr>
                </a:solidFill>
                <a:latin typeface="Helvetica"/>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NPM从哪来</a:t>
            </a:r>
            <a:r>
              <a:rPr sz="1400" dirty="0">
                <a:solidFill>
                  <a:schemeClr val="tx1">
                    <a:lumMod val="85000"/>
                    <a:lumOff val="15000"/>
                  </a:schemeClr>
                </a:solidFill>
                <a:latin typeface="Helvetica"/>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NPM是随同Node.js</a:t>
            </a:r>
            <a:r>
              <a:rPr sz="1400" dirty="0" err="1" smtClean="0">
                <a:solidFill>
                  <a:schemeClr val="tx1">
                    <a:lumMod val="85000"/>
                    <a:lumOff val="15000"/>
                  </a:schemeClr>
                </a:solidFill>
                <a:latin typeface="Helvetica"/>
                <a:cs typeface="Helvetica"/>
              </a:rPr>
              <a:t>一起安装的</a:t>
            </a:r>
            <a:r>
              <a:rPr sz="1400" dirty="0" smtClean="0">
                <a:solidFill>
                  <a:schemeClr val="tx1">
                    <a:lumMod val="85000"/>
                    <a:lumOff val="15000"/>
                  </a:schemeClr>
                </a:solidFill>
                <a:latin typeface="Helvetica"/>
                <a:cs typeface="Helvetica"/>
              </a:rPr>
              <a:t>。</a:t>
            </a:r>
            <a:r>
              <a:rPr sz="1400" dirty="0" err="1">
                <a:solidFill>
                  <a:schemeClr val="tx1">
                    <a:lumMod val="85000"/>
                    <a:lumOff val="15000"/>
                  </a:schemeClr>
                </a:solidFill>
                <a:latin typeface="Helvetica"/>
                <a:cs typeface="Helvetica"/>
              </a:rPr>
              <a:t>所以，使用NPM无需再次额外安装</a:t>
            </a:r>
            <a:r>
              <a:rPr sz="1400" dirty="0">
                <a:solidFill>
                  <a:schemeClr val="tx1">
                    <a:lumMod val="85000"/>
                    <a:lumOff val="15000"/>
                  </a:schemeClr>
                </a:solidFill>
                <a:latin typeface="Helvetica"/>
                <a:cs typeface="Helvetica"/>
              </a:rPr>
              <a:t>。</a:t>
            </a:r>
            <a:r>
              <a:rPr sz="1400" dirty="0" err="1">
                <a:solidFill>
                  <a:schemeClr val="tx1">
                    <a:lumMod val="85000"/>
                    <a:lumOff val="15000"/>
                  </a:schemeClr>
                </a:solidFill>
                <a:latin typeface="Helvetica"/>
                <a:cs typeface="Helvetica"/>
              </a:rPr>
              <a:t>可以通过输入</a:t>
            </a:r>
            <a:r>
              <a:rPr sz="1400" dirty="0">
                <a:solidFill>
                  <a:schemeClr val="tx1">
                    <a:lumMod val="85000"/>
                    <a:lumOff val="15000"/>
                  </a:schemeClr>
                </a:solidFill>
                <a:latin typeface="Helvetica"/>
                <a:cs typeface="Helvetica"/>
              </a:rPr>
              <a:t> "</a:t>
            </a:r>
            <a:r>
              <a:rPr sz="1400" dirty="0" err="1">
                <a:solidFill>
                  <a:schemeClr val="tx1">
                    <a:lumMod val="85000"/>
                    <a:lumOff val="15000"/>
                  </a:schemeClr>
                </a:solidFill>
                <a:latin typeface="Helvetica"/>
                <a:cs typeface="Helvetica"/>
              </a:rPr>
              <a:t>npm</a:t>
            </a:r>
            <a:r>
              <a:rPr sz="1400" dirty="0">
                <a:solidFill>
                  <a:schemeClr val="tx1">
                    <a:lumMod val="85000"/>
                    <a:lumOff val="15000"/>
                  </a:schemeClr>
                </a:solidFill>
                <a:latin typeface="Helvetica"/>
                <a:cs typeface="Helvetica"/>
              </a:rPr>
              <a:t> -v" </a:t>
            </a:r>
            <a:r>
              <a:rPr sz="1400" dirty="0" err="1">
                <a:solidFill>
                  <a:schemeClr val="tx1">
                    <a:lumMod val="85000"/>
                    <a:lumOff val="15000"/>
                  </a:schemeClr>
                </a:solidFill>
                <a:latin typeface="Helvetica"/>
                <a:cs typeface="Helvetica"/>
              </a:rPr>
              <a:t>来测试是否成功安装</a:t>
            </a:r>
            <a:r>
              <a:rPr lang="zh-CN" sz="1400" dirty="0">
                <a:solidFill>
                  <a:schemeClr val="tx1">
                    <a:lumMod val="85000"/>
                    <a:lumOff val="15000"/>
                  </a:schemeClr>
                </a:solidFill>
                <a:latin typeface="Helvetica"/>
                <a:ea typeface="宋体" panose="02010600030101010101" pitchFamily="2" charset="-122"/>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NPM,它的主要作用是联系本地包和服务器的通讯手段，无论你是想用别的包，还是想让别人使用你的包，都可以通过NPM进行连接</a:t>
            </a:r>
            <a:r>
              <a:rPr sz="1400" dirty="0">
                <a:solidFill>
                  <a:schemeClr val="tx1">
                    <a:lumMod val="85000"/>
                    <a:lumOff val="15000"/>
                  </a:schemeClr>
                </a:solidFill>
                <a:latin typeface="Helvetica"/>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怎么去安装第三方包</a:t>
            </a:r>
            <a:r>
              <a:rPr sz="1400" dirty="0">
                <a:solidFill>
                  <a:schemeClr val="tx1">
                    <a:lumMod val="85000"/>
                    <a:lumOff val="15000"/>
                  </a:schemeClr>
                </a:solidFill>
                <a:latin typeface="Helvetica"/>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smtClean="0">
                <a:solidFill>
                  <a:schemeClr val="tx1">
                    <a:lumMod val="85000"/>
                    <a:lumOff val="15000"/>
                  </a:schemeClr>
                </a:solidFill>
                <a:latin typeface="Helvetica"/>
                <a:cs typeface="Helvetica"/>
              </a:rPr>
              <a:t>NPM下载别人编写的第三方包到本地</a:t>
            </a:r>
            <a:endParaRPr lang="en-US" sz="1400" dirty="0" smtClean="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altLang="en-US" sz="1400" dirty="0" smtClean="0">
                <a:solidFill>
                  <a:schemeClr val="tx1">
                    <a:lumMod val="85000"/>
                    <a:lumOff val="15000"/>
                  </a:schemeClr>
                </a:solidFill>
                <a:latin typeface="Helvetica"/>
                <a:cs typeface="Helvetica"/>
              </a:rPr>
              <a:t>使用命令：</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smtClean="0">
                <a:solidFill>
                  <a:schemeClr val="tx1">
                    <a:lumMod val="85000"/>
                    <a:lumOff val="15000"/>
                  </a:schemeClr>
                </a:solidFill>
                <a:latin typeface="Helvetica"/>
                <a:cs typeface="Helvetica"/>
              </a:rPr>
              <a:t>npm</a:t>
            </a:r>
            <a:r>
              <a:rPr sz="1400" dirty="0" smtClean="0">
                <a:solidFill>
                  <a:schemeClr val="tx1">
                    <a:lumMod val="85000"/>
                    <a:lumOff val="15000"/>
                  </a:schemeClr>
                </a:solidFill>
                <a:latin typeface="Helvetica"/>
                <a:cs typeface="Helvetica"/>
              </a:rPr>
              <a:t> </a:t>
            </a:r>
            <a:r>
              <a:rPr sz="1400" dirty="0">
                <a:solidFill>
                  <a:schemeClr val="tx1">
                    <a:lumMod val="85000"/>
                    <a:lumOff val="15000"/>
                  </a:schemeClr>
                </a:solidFill>
                <a:latin typeface="Helvetica"/>
                <a:cs typeface="Helvetica"/>
              </a:rPr>
              <a:t>install &lt;Module Name&gt;</a:t>
            </a:r>
            <a:endParaRPr sz="1400" dirty="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npm yarn pnpm</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882015"/>
            <a:ext cx="6851650" cy="35394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sz="1600" dirty="0">
                <a:solidFill>
                  <a:schemeClr val="tx1">
                    <a:lumMod val="85000"/>
                    <a:lumOff val="15000"/>
                  </a:schemeClr>
                </a:solidFill>
                <a:latin typeface="Helvetica"/>
                <a:cs typeface="Helvetica"/>
              </a:rPr>
              <a:t>yarn</a:t>
            </a: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dirty="0">
                <a:solidFill>
                  <a:schemeClr val="tx1">
                    <a:lumMod val="85000"/>
                    <a:lumOff val="15000"/>
                  </a:schemeClr>
                </a:solidFill>
                <a:latin typeface="Helvetica"/>
                <a:cs typeface="Helvetica"/>
              </a:rPr>
              <a:t>yarn</a:t>
            </a:r>
            <a:r>
              <a:rPr lang="zh-CN" sz="1600" dirty="0">
                <a:solidFill>
                  <a:schemeClr val="tx1">
                    <a:lumMod val="85000"/>
                    <a:lumOff val="15000"/>
                  </a:schemeClr>
                </a:solidFill>
                <a:latin typeface="Helvetica"/>
                <a:cs typeface="Helvetica"/>
              </a:rPr>
              <a:t>针对</a:t>
            </a:r>
            <a:r>
              <a:rPr lang="en-US" altLang="zh-CN" sz="1600" dirty="0">
                <a:solidFill>
                  <a:schemeClr val="tx1">
                    <a:lumMod val="85000"/>
                    <a:lumOff val="15000"/>
                  </a:schemeClr>
                </a:solidFill>
                <a:latin typeface="Helvetica"/>
                <a:cs typeface="Helvetica"/>
              </a:rPr>
              <a:t>npm</a:t>
            </a:r>
            <a:r>
              <a:rPr sz="1600" dirty="0">
                <a:solidFill>
                  <a:schemeClr val="tx1">
                    <a:lumMod val="85000"/>
                    <a:lumOff val="15000"/>
                  </a:schemeClr>
                </a:solidFill>
                <a:latin typeface="Helvetica"/>
                <a:cs typeface="Helvetica"/>
              </a:rPr>
              <a:t>提供了一些改进</a:t>
            </a:r>
            <a:r>
              <a:rPr lang="en-US" sz="1600" dirty="0">
                <a:solidFill>
                  <a:schemeClr val="tx1">
                    <a:lumMod val="85000"/>
                    <a:lumOff val="15000"/>
                  </a:schemeClr>
                </a:solidFill>
                <a:latin typeface="Helvetica"/>
                <a:cs typeface="Helvetica"/>
              </a:rPr>
              <a:t>,npm安装是非确定性的，程序包没有签名，并且npm除了做了基本的SHA1哈希之外不执行任何完整性检查，这给安装系统程序带来了安全风险。</a:t>
            </a:r>
            <a:endParaRPr lang="en-US"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npm</a:t>
            </a:r>
            <a:r>
              <a:rPr sz="1600" dirty="0">
                <a:solidFill>
                  <a:schemeClr val="tx1">
                    <a:lumMod val="85000"/>
                    <a:lumOff val="15000"/>
                  </a:schemeClr>
                </a:solidFill>
                <a:latin typeface="Helvetica"/>
                <a:cs typeface="Helvetica"/>
              </a:rPr>
              <a:t> install -g yarn </a:t>
            </a: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sz="1600" dirty="0" err="1">
                <a:solidFill>
                  <a:schemeClr val="tx1">
                    <a:lumMod val="85000"/>
                    <a:lumOff val="15000"/>
                  </a:schemeClr>
                </a:solidFill>
                <a:latin typeface="Helvetica"/>
                <a:cs typeface="Helvetica"/>
              </a:rPr>
              <a:t>pnpm</a:t>
            </a: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pnpm</a:t>
            </a:r>
            <a:r>
              <a:rPr sz="1600" dirty="0">
                <a:solidFill>
                  <a:schemeClr val="tx1">
                    <a:lumMod val="85000"/>
                    <a:lumOff val="15000"/>
                  </a:schemeClr>
                </a:solidFill>
                <a:latin typeface="Helvetica"/>
                <a:cs typeface="Helvetica"/>
              </a:rPr>
              <a:t> 跟 </a:t>
            </a:r>
            <a:r>
              <a:rPr sz="1600" dirty="0" err="1">
                <a:solidFill>
                  <a:schemeClr val="tx1">
                    <a:lumMod val="85000"/>
                    <a:lumOff val="15000"/>
                  </a:schemeClr>
                </a:solidFill>
                <a:latin typeface="Helvetica"/>
                <a:cs typeface="Helvetica"/>
              </a:rPr>
              <a:t>npm</a:t>
            </a:r>
            <a:r>
              <a:rPr sz="1600" dirty="0">
                <a:solidFill>
                  <a:schemeClr val="tx1">
                    <a:lumMod val="85000"/>
                    <a:lumOff val="15000"/>
                  </a:schemeClr>
                </a:solidFill>
                <a:latin typeface="Helvetica"/>
                <a:cs typeface="Helvetica"/>
              </a:rPr>
              <a:t>/yarn </a:t>
            </a:r>
            <a:r>
              <a:rPr lang="zh-CN" sz="1600" dirty="0">
                <a:solidFill>
                  <a:schemeClr val="tx1">
                    <a:lumMod val="85000"/>
                    <a:lumOff val="15000"/>
                  </a:schemeClr>
                </a:solidFill>
                <a:latin typeface="Helvetica"/>
                <a:cs typeface="Helvetica"/>
              </a:rPr>
              <a:t>一样</a:t>
            </a:r>
            <a:r>
              <a:rPr sz="1600" dirty="0" err="1">
                <a:solidFill>
                  <a:schemeClr val="tx1">
                    <a:lumMod val="85000"/>
                    <a:lumOff val="15000"/>
                  </a:schemeClr>
                </a:solidFill>
                <a:latin typeface="Helvetica"/>
                <a:cs typeface="Helvetica"/>
                <a:sym typeface="+mn-ea"/>
              </a:rPr>
              <a:t>本质上</a:t>
            </a:r>
            <a:r>
              <a:rPr lang="zh-CN" sz="1600" dirty="0">
                <a:solidFill>
                  <a:schemeClr val="tx1">
                    <a:lumMod val="85000"/>
                    <a:lumOff val="15000"/>
                  </a:schemeClr>
                </a:solidFill>
                <a:latin typeface="Helvetica"/>
                <a:cs typeface="Helvetica"/>
                <a:sym typeface="+mn-ea"/>
              </a:rPr>
              <a:t>也</a:t>
            </a:r>
            <a:r>
              <a:rPr sz="1600" dirty="0" err="1">
                <a:solidFill>
                  <a:schemeClr val="tx1">
                    <a:lumMod val="85000"/>
                    <a:lumOff val="15000"/>
                  </a:schemeClr>
                </a:solidFill>
                <a:latin typeface="Helvetica"/>
                <a:cs typeface="Helvetica"/>
                <a:sym typeface="+mn-ea"/>
              </a:rPr>
              <a:t>是一个包管理器</a:t>
            </a:r>
            <a:r>
              <a:rPr sz="1600" dirty="0" err="1">
                <a:solidFill>
                  <a:schemeClr val="tx1">
                    <a:lumMod val="85000"/>
                    <a:lumOff val="15000"/>
                  </a:schemeClr>
                </a:solidFill>
                <a:latin typeface="Helvetica"/>
                <a:cs typeface="Helvetica"/>
              </a:rPr>
              <a:t>，但它作为杀手锏的两个优势在于</a:t>
            </a:r>
            <a:r>
              <a:rPr sz="1600" dirty="0">
                <a:solidFill>
                  <a:schemeClr val="tx1">
                    <a:lumMod val="85000"/>
                    <a:lumOff val="15000"/>
                  </a:schemeClr>
                </a:solidFill>
                <a:latin typeface="Helvetica"/>
                <a:cs typeface="Helvetica"/>
              </a:rPr>
              <a:t>:</a:t>
            </a: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包安装速度极快</a:t>
            </a:r>
            <a:r>
              <a:rPr sz="1600" dirty="0">
                <a:solidFill>
                  <a:schemeClr val="tx1">
                    <a:lumMod val="85000"/>
                    <a:lumOff val="15000"/>
                  </a:schemeClr>
                </a:solidFill>
                <a:latin typeface="Helvetica"/>
                <a:cs typeface="Helvetica"/>
              </a:rPr>
              <a:t>；</a:t>
            </a: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磁盘空间利用非常高效</a:t>
            </a:r>
            <a:r>
              <a:rPr sz="1600" dirty="0">
                <a:solidFill>
                  <a:schemeClr val="tx1">
                    <a:lumMod val="85000"/>
                    <a:lumOff val="15000"/>
                  </a:schemeClr>
                </a:solidFill>
                <a:latin typeface="Helvetica"/>
                <a:cs typeface="Helvetica"/>
              </a:rPr>
              <a:t>。</a:t>
            </a: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npm</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i</a:t>
            </a:r>
            <a:r>
              <a:rPr sz="1600" dirty="0">
                <a:solidFill>
                  <a:schemeClr val="tx1">
                    <a:lumMod val="85000"/>
                    <a:lumOff val="15000"/>
                  </a:schemeClr>
                </a:solidFill>
                <a:latin typeface="Helvetica"/>
                <a:cs typeface="Helvetica"/>
              </a:rPr>
              <a:t> -g </a:t>
            </a:r>
            <a:r>
              <a:rPr sz="1600" dirty="0" err="1" smtClean="0">
                <a:solidFill>
                  <a:schemeClr val="tx1">
                    <a:lumMod val="85000"/>
                    <a:lumOff val="15000"/>
                  </a:schemeClr>
                </a:solidFill>
                <a:latin typeface="Helvetica"/>
                <a:cs typeface="Helvetica"/>
              </a:rPr>
              <a:t>pnpm</a:t>
            </a:r>
            <a:endParaRPr sz="1600" dirty="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405765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npm yarn </a:t>
            </a:r>
            <a:r>
              <a:rPr lang="en-US" altLang="zh-CN" b="1" dirty="0" err="1" smtClean="0">
                <a:solidFill>
                  <a:schemeClr val="bg2"/>
                </a:solidFill>
                <a:latin typeface="微软雅黑" panose="020B0503020204020204" charset="-122"/>
                <a:ea typeface="微软雅黑" panose="020B0503020204020204" charset="-122"/>
                <a:sym typeface="Helvetica"/>
              </a:rPr>
              <a:t>pnpm</a:t>
            </a:r>
            <a:r>
              <a:rPr lang="en-US" altLang="zh-CN" b="1" dirty="0" smtClean="0">
                <a:solidFill>
                  <a:schemeClr val="bg2"/>
                </a:solidFill>
                <a:latin typeface="微软雅黑" panose="020B0503020204020204" charset="-122"/>
                <a:ea typeface="微软雅黑" panose="020B0503020204020204" charset="-122"/>
                <a:sym typeface="Helvetica"/>
              </a:rPr>
              <a:t> </a:t>
            </a:r>
            <a:r>
              <a:rPr lang="zh-CN" altLang="en-US" b="1" dirty="0" smtClean="0">
                <a:solidFill>
                  <a:schemeClr val="bg2"/>
                </a:solidFill>
                <a:latin typeface="微软雅黑" panose="020B0503020204020204" charset="-122"/>
                <a:ea typeface="微软雅黑" panose="020B0503020204020204" charset="-122"/>
                <a:sym typeface="Helvetica"/>
              </a:rPr>
              <a:t>下载第三方包命令</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419100" y="704081"/>
            <a:ext cx="8190746" cy="19389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i</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-S = &gt; </a:t>
            </a:r>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install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--save </a:t>
            </a:r>
            <a:r>
              <a:rPr lang="zh-CN" altLang="en-US" sz="1200" dirty="0" smtClean="0">
                <a:solidFill>
                  <a:schemeClr val="tx1">
                    <a:lumMod val="85000"/>
                    <a:lumOff val="15000"/>
                  </a:schemeClr>
                </a:solidFill>
              </a:rPr>
              <a:t>写入到</a:t>
            </a:r>
            <a:r>
              <a:rPr lang="en-US" altLang="zh-CN" sz="1200" dirty="0" err="1" smtClean="0">
                <a:solidFill>
                  <a:schemeClr val="tx1">
                    <a:lumMod val="85000"/>
                    <a:lumOff val="15000"/>
                  </a:schemeClr>
                </a:solidFill>
              </a:rPr>
              <a:t>package.json</a:t>
            </a:r>
            <a:r>
              <a:rPr lang="zh-CN" altLang="en-US" sz="1200" dirty="0" smtClean="0">
                <a:solidFill>
                  <a:schemeClr val="tx1">
                    <a:lumMod val="85000"/>
                    <a:lumOff val="15000"/>
                  </a:schemeClr>
                </a:solidFill>
              </a:rPr>
              <a:t>的 </a:t>
            </a:r>
            <a:r>
              <a:rPr lang="en-US" sz="1200" dirty="0" smtClean="0">
                <a:solidFill>
                  <a:schemeClr val="tx1">
                    <a:lumMod val="85000"/>
                    <a:lumOff val="15000"/>
                  </a:schemeClr>
                </a:solidFill>
              </a:rPr>
              <a:t>dependencies </a:t>
            </a:r>
            <a:r>
              <a:rPr lang="zh-CN" altLang="en-US" sz="1200" dirty="0" smtClean="0">
                <a:solidFill>
                  <a:schemeClr val="tx1">
                    <a:lumMod val="85000"/>
                    <a:lumOff val="15000"/>
                  </a:schemeClr>
                </a:solidFill>
              </a:rPr>
              <a:t>对象 </a:t>
            </a:r>
            <a:r>
              <a:rPr lang="en-US" altLang="zh-CN" sz="1200" dirty="0" smtClean="0">
                <a:solidFill>
                  <a:schemeClr val="tx1">
                    <a:lumMod val="85000"/>
                    <a:lumOff val="15000"/>
                  </a:schemeClr>
                </a:solidFill>
              </a:rPr>
              <a:t>(-S</a:t>
            </a:r>
            <a:r>
              <a:rPr lang="zh-CN" altLang="en-US" sz="1200" dirty="0" smtClean="0">
                <a:solidFill>
                  <a:schemeClr val="tx1">
                    <a:lumMod val="85000"/>
                    <a:lumOff val="15000"/>
                  </a:schemeClr>
                </a:solidFill>
              </a:rPr>
              <a:t>可省略</a:t>
            </a:r>
            <a:r>
              <a:rPr lang="en-US" altLang="zh-CN" sz="1200" dirty="0" smtClean="0">
                <a:solidFill>
                  <a:schemeClr val="tx1">
                    <a:lumMod val="85000"/>
                    <a:lumOff val="15000"/>
                  </a:schemeClr>
                </a:solidFill>
              </a:rPr>
              <a:t>)</a:t>
            </a:r>
            <a:endParaRPr lang="en-US" altLang="zh-CN" sz="1200" dirty="0" smtClean="0">
              <a:solidFill>
                <a:schemeClr val="tx1">
                  <a:lumMod val="85000"/>
                  <a:lumOff val="15000"/>
                </a:schemeClr>
              </a:solidFill>
            </a:endParaRPr>
          </a:p>
          <a:p>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i</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-D =&gt; </a:t>
            </a:r>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install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--save-dev </a:t>
            </a:r>
            <a:r>
              <a:rPr lang="zh-CN" altLang="en-US" sz="1200" dirty="0" smtClean="0">
                <a:solidFill>
                  <a:schemeClr val="tx1">
                    <a:lumMod val="85000"/>
                    <a:lumOff val="15000"/>
                  </a:schemeClr>
                </a:solidFill>
              </a:rPr>
              <a:t>写入到</a:t>
            </a:r>
            <a:r>
              <a:rPr lang="en-US" altLang="zh-CN" sz="1200" dirty="0" err="1" smtClean="0">
                <a:solidFill>
                  <a:schemeClr val="tx1">
                    <a:lumMod val="85000"/>
                    <a:lumOff val="15000"/>
                  </a:schemeClr>
                </a:solidFill>
              </a:rPr>
              <a:t>package.json</a:t>
            </a:r>
            <a:r>
              <a:rPr lang="zh-CN" altLang="en-US" sz="1200" dirty="0" smtClean="0">
                <a:solidFill>
                  <a:schemeClr val="tx1">
                    <a:lumMod val="85000"/>
                    <a:lumOff val="15000"/>
                  </a:schemeClr>
                </a:solidFill>
              </a:rPr>
              <a:t>的 </a:t>
            </a:r>
            <a:r>
              <a:rPr lang="en-US" sz="1200" dirty="0" err="1" smtClean="0">
                <a:solidFill>
                  <a:schemeClr val="tx1">
                    <a:lumMod val="85000"/>
                    <a:lumOff val="15000"/>
                  </a:schemeClr>
                </a:solidFill>
              </a:rPr>
              <a:t>devDependencies</a:t>
            </a:r>
            <a:r>
              <a:rPr lang="en-US" sz="1200" dirty="0" smtClean="0">
                <a:solidFill>
                  <a:schemeClr val="tx1">
                    <a:lumMod val="85000"/>
                    <a:lumOff val="15000"/>
                  </a:schemeClr>
                </a:solidFill>
              </a:rPr>
              <a:t> </a:t>
            </a:r>
            <a:r>
              <a:rPr lang="zh-CN" altLang="en-US" sz="1200" dirty="0" smtClean="0">
                <a:solidFill>
                  <a:schemeClr val="tx1">
                    <a:lumMod val="85000"/>
                    <a:lumOff val="15000"/>
                  </a:schemeClr>
                </a:solidFill>
              </a:rPr>
              <a:t>对象</a:t>
            </a:r>
            <a:endParaRPr lang="en-US" altLang="zh-CN" sz="1200" dirty="0" smtClean="0">
              <a:solidFill>
                <a:schemeClr val="tx1">
                  <a:lumMod val="85000"/>
                  <a:lumOff val="15000"/>
                </a:schemeClr>
              </a:solidFill>
            </a:endParaRPr>
          </a:p>
          <a:p>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i</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-g </a:t>
            </a:r>
            <a:r>
              <a:rPr lang="zh-CN" altLang="en-US" sz="1200" dirty="0" smtClean="0">
                <a:solidFill>
                  <a:schemeClr val="tx1">
                    <a:lumMod val="85000"/>
                    <a:lumOff val="15000"/>
                  </a:schemeClr>
                </a:solidFill>
              </a:rPr>
              <a:t>全局安装</a:t>
            </a:r>
            <a:endParaRPr lang="en-US" altLang="zh-CN" sz="1200" dirty="0" smtClean="0">
              <a:solidFill>
                <a:schemeClr val="tx1">
                  <a:lumMod val="85000"/>
                  <a:lumOff val="15000"/>
                </a:schemeClr>
              </a:solidFill>
            </a:endParaRPr>
          </a:p>
          <a:p>
            <a:endParaRPr lang="en-US" altLang="zh-CN" sz="1200" dirty="0" smtClean="0">
              <a:solidFill>
                <a:schemeClr val="tx1">
                  <a:lumMod val="85000"/>
                  <a:lumOff val="15000"/>
                </a:schemeClr>
              </a:solidFill>
            </a:endParaRPr>
          </a:p>
          <a:p>
            <a:r>
              <a:rPr lang="en-US" altLang="zh-CN" sz="1200" dirty="0" smtClean="0"/>
              <a:t>"dependencies"</a:t>
            </a:r>
            <a:r>
              <a:rPr lang="zh-CN" altLang="en-US" sz="1200" dirty="0" smtClean="0"/>
              <a:t>表示开发和上线都需要的第三方包</a:t>
            </a:r>
            <a:endParaRPr lang="en-US" altLang="zh-CN" sz="1200" dirty="0" smtClean="0"/>
          </a:p>
          <a:p>
            <a:r>
              <a:rPr lang="en-US" altLang="zh-CN" sz="1200" dirty="0" smtClean="0"/>
              <a:t>"</a:t>
            </a:r>
            <a:r>
              <a:rPr lang="en-US" altLang="zh-CN" sz="1200" dirty="0" err="1" smtClean="0"/>
              <a:t>devdependencies</a:t>
            </a:r>
            <a:r>
              <a:rPr lang="en-US" altLang="zh-CN" sz="1200" dirty="0" smtClean="0"/>
              <a:t>"</a:t>
            </a:r>
            <a:r>
              <a:rPr lang="zh-CN" altLang="en-US" sz="1200" dirty="0" smtClean="0"/>
              <a:t>表示仅在开发阶段需要的第三方包</a:t>
            </a:r>
            <a:endParaRPr lang="en-US" altLang="zh-CN" sz="1200" dirty="0" smtClean="0"/>
          </a:p>
          <a:p>
            <a:endParaRPr lang="en-US" altLang="zh-CN" sz="1200" dirty="0" smtClean="0"/>
          </a:p>
          <a:p>
            <a:endParaRPr lang="en-US" altLang="zh-CN" sz="1200" dirty="0" smtClean="0"/>
          </a:p>
          <a:p>
            <a:r>
              <a:rPr lang="zh-CN" altLang="en-US" sz="1200" dirty="0" smtClean="0"/>
              <a:t>如何判断何时用</a:t>
            </a:r>
            <a:r>
              <a:rPr lang="en-US" altLang="zh-CN" sz="1200" dirty="0" smtClean="0"/>
              <a:t>-S</a:t>
            </a:r>
            <a:r>
              <a:rPr lang="zh-CN" altLang="en-US" sz="1200" dirty="0" smtClean="0"/>
              <a:t>还是</a:t>
            </a:r>
            <a:r>
              <a:rPr lang="en-US" altLang="zh-CN" sz="1200" dirty="0" smtClean="0"/>
              <a:t>-D</a:t>
            </a:r>
            <a:endParaRPr lang="en-US" altLang="zh-CN" sz="1200" dirty="0" smtClean="0"/>
          </a:p>
          <a:p>
            <a:endParaRPr lang="en-US" altLang="zh-CN" sz="1200" dirty="0" smtClean="0"/>
          </a:p>
        </p:txBody>
      </p:sp>
      <p:pic>
        <p:nvPicPr>
          <p:cNvPr id="2050" name="Picture 2" descr="在这里插入图片描述"/>
          <p:cNvPicPr>
            <a:picLocks noChangeAspect="1" noChangeArrowheads="1"/>
          </p:cNvPicPr>
          <p:nvPr/>
        </p:nvPicPr>
        <p:blipFill>
          <a:blip r:embed="rId2" cstate="print"/>
          <a:srcRect/>
          <a:stretch>
            <a:fillRect/>
          </a:stretch>
        </p:blipFill>
        <p:spPr bwMode="auto">
          <a:xfrm>
            <a:off x="419100" y="2882742"/>
            <a:ext cx="3906520" cy="1568728"/>
          </a:xfrm>
          <a:prstGeom prst="rect">
            <a:avLst/>
          </a:prstGeom>
          <a:noFill/>
        </p:spPr>
      </p:pic>
      <p:pic>
        <p:nvPicPr>
          <p:cNvPr id="2052" name="Picture 4" descr="在这里插入图片描述"/>
          <p:cNvPicPr>
            <a:picLocks noChangeAspect="1" noChangeArrowheads="1"/>
          </p:cNvPicPr>
          <p:nvPr/>
        </p:nvPicPr>
        <p:blipFill>
          <a:blip r:embed="rId3" cstate="print"/>
          <a:srcRect/>
          <a:stretch>
            <a:fillRect/>
          </a:stretch>
        </p:blipFill>
        <p:spPr bwMode="auto">
          <a:xfrm>
            <a:off x="4325620" y="2882742"/>
            <a:ext cx="4570429" cy="1733763"/>
          </a:xfrm>
          <a:prstGeom prst="rect">
            <a:avLst/>
          </a:prstGeom>
          <a:noFill/>
        </p:spPr>
      </p:pic>
      <p:pic>
        <p:nvPicPr>
          <p:cNvPr id="2053" name="Picture 5"/>
          <p:cNvPicPr>
            <a:picLocks noChangeAspect="1" noChangeArrowheads="1"/>
          </p:cNvPicPr>
          <p:nvPr/>
        </p:nvPicPr>
        <p:blipFill>
          <a:blip r:embed="rId4" cstate="print"/>
          <a:srcRect/>
          <a:stretch>
            <a:fillRect/>
          </a:stretch>
        </p:blipFill>
        <p:spPr bwMode="auto">
          <a:xfrm>
            <a:off x="6492103" y="1371535"/>
            <a:ext cx="2117743" cy="3559295"/>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l="-40000" t="-10000"/>
          </a:stretch>
        </a:blipFill>
        <a:effectLst/>
      </p:bgPr>
    </p:bg>
    <p:spTree>
      <p:nvGrpSpPr>
        <p:cNvPr id="1" name=""/>
        <p:cNvGrpSpPr/>
        <p:nvPr/>
      </p:nvGrpSpPr>
      <p:grpSpPr>
        <a:xfrm>
          <a:off x="0" y="0"/>
          <a:ext cx="0" cy="0"/>
          <a:chOff x="0" y="0"/>
          <a:chExt cx="0" cy="0"/>
        </a:xfrm>
      </p:grpSpPr>
      <p:sp>
        <p:nvSpPr>
          <p:cNvPr id="7" name="矩形 6"/>
          <p:cNvSpPr/>
          <p:nvPr/>
        </p:nvSpPr>
        <p:spPr>
          <a:xfrm>
            <a:off x="4585328" y="0"/>
            <a:ext cx="4558672" cy="5143500"/>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6" name="文本框 15"/>
          <p:cNvSpPr txBox="1"/>
          <p:nvPr/>
        </p:nvSpPr>
        <p:spPr>
          <a:xfrm>
            <a:off x="5211738" y="991658"/>
            <a:ext cx="3691630" cy="2862322"/>
          </a:xfrm>
          <a:prstGeom prst="rect">
            <a:avLst/>
          </a:prstGeom>
          <a:noFill/>
        </p:spPr>
        <p:txBody>
          <a:bodyPr wrap="square" rtlCol="0">
            <a:spAutoFit/>
          </a:bodyPr>
          <a:lstStyle/>
          <a:p>
            <a:pPr marL="457200" indent="-457200">
              <a:lnSpc>
                <a:spcPct val="150000"/>
              </a:lnSpc>
              <a:buFont typeface="+mj-lt"/>
              <a:buAutoNum type="arabicPeriod"/>
            </a:pPr>
            <a:r>
              <a:rPr kumimoji="1" lang="zh-CN" altLang="en-US" sz="2400" b="1" dirty="0" smtClean="0">
                <a:solidFill>
                  <a:srgbClr val="003366"/>
                </a:solidFill>
                <a:latin typeface="黑体" panose="02010609060101010101" pitchFamily="49" charset="-122"/>
                <a:ea typeface="黑体" panose="02010609060101010101" pitchFamily="49" charset="-122"/>
              </a:rPr>
              <a:t>技术栈介绍</a:t>
            </a:r>
            <a:endParaRPr kumimoji="1" lang="zh-CN" altLang="en-US" sz="2400" b="1" dirty="0" smtClean="0">
              <a:solidFill>
                <a:srgbClr val="003366"/>
              </a:solidFill>
              <a:latin typeface="黑体" panose="02010609060101010101" pitchFamily="49" charset="-122"/>
              <a:ea typeface="黑体" panose="02010609060101010101" pitchFamily="49" charset="-122"/>
            </a:endParaRPr>
          </a:p>
          <a:p>
            <a:pPr marL="457200" indent="-457200">
              <a:lnSpc>
                <a:spcPct val="150000"/>
              </a:lnSpc>
              <a:buFont typeface="+mj-lt"/>
              <a:buAutoNum type="arabicPeriod"/>
            </a:pPr>
            <a:r>
              <a:rPr kumimoji="1" lang="zh-CN" altLang="en-US" sz="2400" b="1" dirty="0" smtClean="0">
                <a:solidFill>
                  <a:srgbClr val="003366"/>
                </a:solidFill>
                <a:latin typeface="黑体" panose="02010609060101010101" pitchFamily="49" charset="-122"/>
                <a:ea typeface="黑体" panose="02010609060101010101" pitchFamily="49" charset="-122"/>
              </a:rPr>
              <a:t>项目搭建及前期准备</a:t>
            </a:r>
            <a:endParaRPr kumimoji="1" lang="zh-CN" altLang="en-US" sz="2400" b="1" dirty="0" smtClean="0">
              <a:solidFill>
                <a:srgbClr val="003366"/>
              </a:solidFill>
              <a:latin typeface="黑体" panose="02010609060101010101" pitchFamily="49" charset="-122"/>
              <a:ea typeface="黑体" panose="02010609060101010101" pitchFamily="49" charset="-122"/>
            </a:endParaRPr>
          </a:p>
          <a:p>
            <a:pPr marL="457200" indent="-457200">
              <a:lnSpc>
                <a:spcPct val="150000"/>
              </a:lnSpc>
              <a:buFont typeface="+mj-lt"/>
              <a:buAutoNum type="arabicPeriod"/>
            </a:pPr>
            <a:r>
              <a:rPr kumimoji="1" lang="zh-CN" altLang="en-US" sz="2400" b="1" dirty="0" smtClean="0">
                <a:solidFill>
                  <a:srgbClr val="003366"/>
                </a:solidFill>
                <a:latin typeface="黑体" panose="02010609060101010101" pitchFamily="49" charset="-122"/>
                <a:ea typeface="黑体" panose="02010609060101010101" pitchFamily="49" charset="-122"/>
              </a:rPr>
              <a:t>项目实践页面开发</a:t>
            </a:r>
            <a:endParaRPr kumimoji="1" lang="en-US" altLang="zh-CN" sz="2400" b="1" dirty="0" smtClean="0">
              <a:solidFill>
                <a:srgbClr val="003366"/>
              </a:solidFill>
              <a:latin typeface="黑体" panose="02010609060101010101" pitchFamily="49" charset="-122"/>
              <a:ea typeface="黑体" panose="02010609060101010101" pitchFamily="49" charset="-122"/>
            </a:endParaRPr>
          </a:p>
          <a:p>
            <a:pPr marL="457200" indent="-457200">
              <a:lnSpc>
                <a:spcPct val="150000"/>
              </a:lnSpc>
              <a:buFont typeface="+mj-lt"/>
              <a:buAutoNum type="arabicPeriod"/>
            </a:pPr>
            <a:r>
              <a:rPr kumimoji="1" lang="zh-CN" altLang="en-US" sz="2400" b="1" dirty="0" smtClean="0">
                <a:solidFill>
                  <a:srgbClr val="003366"/>
                </a:solidFill>
                <a:latin typeface="黑体" panose="02010609060101010101" pitchFamily="49" charset="-122"/>
                <a:ea typeface="黑体" panose="02010609060101010101" pitchFamily="49" charset="-122"/>
              </a:rPr>
              <a:t>项目打包</a:t>
            </a:r>
            <a:endParaRPr kumimoji="1" lang="zh-CN" altLang="en-US" sz="2400" b="1" dirty="0" smtClean="0">
              <a:solidFill>
                <a:srgbClr val="003366"/>
              </a:solidFill>
              <a:latin typeface="黑体" panose="02010609060101010101" pitchFamily="49" charset="-122"/>
              <a:ea typeface="黑体" panose="02010609060101010101" pitchFamily="49" charset="-122"/>
            </a:endParaRPr>
          </a:p>
          <a:p>
            <a:pPr marL="457200" indent="-457200">
              <a:lnSpc>
                <a:spcPct val="150000"/>
              </a:lnSpc>
              <a:buFont typeface="+mj-lt"/>
              <a:buAutoNum type="arabicPeriod"/>
            </a:pPr>
            <a:endParaRPr kumimoji="1" lang="zh-CN" altLang="en-US" sz="2400" b="1" dirty="0" smtClean="0">
              <a:solidFill>
                <a:srgbClr val="003366"/>
              </a:solidFill>
              <a:latin typeface="黑体" panose="02010609060101010101" pitchFamily="49" charset="-122"/>
              <a:ea typeface="黑体" panose="02010609060101010101" pitchFamily="49" charset="-122"/>
            </a:endParaRPr>
          </a:p>
        </p:txBody>
      </p:sp>
      <p:sp>
        <p:nvSpPr>
          <p:cNvPr id="23" name="矩形 22"/>
          <p:cNvSpPr/>
          <p:nvPr/>
        </p:nvSpPr>
        <p:spPr>
          <a:xfrm>
            <a:off x="-1" y="0"/>
            <a:ext cx="4585329"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0" name="矩形 1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7" name="文本框 10"/>
          <p:cNvSpPr txBox="1"/>
          <p:nvPr/>
        </p:nvSpPr>
        <p:spPr>
          <a:xfrm>
            <a:off x="1594543" y="2007621"/>
            <a:ext cx="1471083" cy="1001749"/>
          </a:xfrm>
          <a:prstGeom prst="rect">
            <a:avLst/>
          </a:prstGeom>
          <a:noFill/>
        </p:spPr>
        <p:txBody>
          <a:bodyPr wrap="square" rtlCol="0">
            <a:spAutoFit/>
          </a:bodyPr>
          <a:lstStyle/>
          <a:p>
            <a:pPr>
              <a:lnSpc>
                <a:spcPct val="150000"/>
              </a:lnSpc>
            </a:pPr>
            <a:r>
              <a:rPr kumimoji="1" lang="zh-CN" altLang="en-US" sz="4400" dirty="0">
                <a:solidFill>
                  <a:srgbClr val="FFFFFF"/>
                </a:solidFill>
                <a:latin typeface="思源黑体 CN Medium" pitchFamily="34" charset="-122"/>
                <a:ea typeface="思源黑体 CN Medium" pitchFamily="34" charset="-122"/>
              </a:rPr>
              <a:t>目 录</a:t>
            </a:r>
            <a:endParaRPr kumimoji="1" lang="zh-CN" altLang="en-US" sz="4400" dirty="0">
              <a:solidFill>
                <a:srgbClr val="FFFFFF"/>
              </a:solidFill>
              <a:latin typeface="思源黑体 CN Medium" pitchFamily="34" charset="-122"/>
              <a:ea typeface="思源黑体 CN Medium" pitchFamily="34" charset="-122"/>
            </a:endParaRPr>
          </a:p>
        </p:txBody>
      </p:sp>
      <p:pic>
        <p:nvPicPr>
          <p:cNvPr id="19" name="Picture 2" descr="C:\Users\yuan.wenyan\Documents\Tencent Files\15678934\FileRecv\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39444" y="142073"/>
            <a:ext cx="1404556" cy="4435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初始化项目</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881881"/>
            <a:ext cx="6545580" cy="3139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dirty="0" err="1">
                <a:solidFill>
                  <a:schemeClr val="tx1">
                    <a:lumMod val="85000"/>
                    <a:lumOff val="15000"/>
                  </a:schemeClr>
                </a:solidFill>
                <a:latin typeface="Helvetica"/>
                <a:cs typeface="Helvetica"/>
              </a:rPr>
              <a:t>使用命令</a:t>
            </a:r>
            <a:endParaRPr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dirty="0">
                <a:solidFill>
                  <a:schemeClr val="tx1">
                    <a:lumMod val="85000"/>
                    <a:lumOff val="15000"/>
                  </a:schemeClr>
                </a:solidFill>
                <a:latin typeface="Helvetica"/>
                <a:cs typeface="Helvetica"/>
              </a:rPr>
              <a:t># </a:t>
            </a:r>
            <a:r>
              <a:rPr dirty="0" err="1">
                <a:solidFill>
                  <a:schemeClr val="tx1">
                    <a:lumMod val="85000"/>
                    <a:lumOff val="15000"/>
                  </a:schemeClr>
                </a:solidFill>
                <a:latin typeface="Helvetica"/>
                <a:cs typeface="Helvetica"/>
              </a:rPr>
              <a:t>pnpm</a:t>
            </a:r>
            <a:endParaRPr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dirty="0" err="1">
                <a:solidFill>
                  <a:schemeClr val="tx1">
                    <a:lumMod val="85000"/>
                    <a:lumOff val="15000"/>
                  </a:schemeClr>
                </a:solidFill>
                <a:latin typeface="Helvetica"/>
                <a:cs typeface="Helvetica"/>
              </a:rPr>
              <a:t>pnpm</a:t>
            </a:r>
            <a:r>
              <a:rPr dirty="0">
                <a:solidFill>
                  <a:schemeClr val="tx1">
                    <a:lumMod val="85000"/>
                    <a:lumOff val="15000"/>
                  </a:schemeClr>
                </a:solidFill>
                <a:latin typeface="Helvetica"/>
                <a:cs typeface="Helvetica"/>
              </a:rPr>
              <a:t> create vue@3.6.1</a:t>
            </a:r>
            <a:endParaRPr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dirty="0">
                <a:solidFill>
                  <a:schemeClr val="tx1">
                    <a:lumMod val="85000"/>
                    <a:lumOff val="15000"/>
                  </a:schemeClr>
                </a:solidFill>
                <a:latin typeface="Helvetica"/>
                <a:cs typeface="Helvetica"/>
              </a:rPr>
              <a:t># </a:t>
            </a:r>
            <a:r>
              <a:rPr dirty="0" err="1">
                <a:solidFill>
                  <a:schemeClr val="tx1">
                    <a:lumMod val="85000"/>
                    <a:lumOff val="15000"/>
                  </a:schemeClr>
                </a:solidFill>
                <a:latin typeface="Helvetica"/>
                <a:cs typeface="Helvetica"/>
              </a:rPr>
              <a:t>npm</a:t>
            </a:r>
            <a:endParaRPr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dirty="0" err="1">
                <a:solidFill>
                  <a:schemeClr val="tx1">
                    <a:lumMod val="85000"/>
                    <a:lumOff val="15000"/>
                  </a:schemeClr>
                </a:solidFill>
                <a:latin typeface="Helvetica"/>
                <a:cs typeface="Helvetica"/>
              </a:rPr>
              <a:t>npm</a:t>
            </a:r>
            <a:r>
              <a:rPr dirty="0">
                <a:solidFill>
                  <a:schemeClr val="tx1">
                    <a:lumMod val="85000"/>
                    <a:lumOff val="15000"/>
                  </a:schemeClr>
                </a:solidFill>
                <a:latin typeface="Helvetica"/>
                <a:cs typeface="Helvetica"/>
              </a:rPr>
              <a:t> init vue@3.6.1</a:t>
            </a:r>
            <a:endParaRPr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dirty="0" err="1">
                <a:solidFill>
                  <a:schemeClr val="tx1">
                    <a:lumMod val="85000"/>
                    <a:lumOff val="15000"/>
                  </a:schemeClr>
                </a:solidFill>
                <a:latin typeface="Helvetica"/>
                <a:cs typeface="Helvetica"/>
              </a:rPr>
              <a:t>这一指令将会安装并执行</a:t>
            </a:r>
            <a:r>
              <a:rPr dirty="0">
                <a:solidFill>
                  <a:schemeClr val="tx1">
                    <a:lumMod val="85000"/>
                    <a:lumOff val="15000"/>
                  </a:schemeClr>
                </a:solidFill>
                <a:latin typeface="Helvetica"/>
                <a:cs typeface="Helvetica"/>
              </a:rPr>
              <a:t> create-</a:t>
            </a:r>
            <a:r>
              <a:rPr dirty="0" err="1">
                <a:solidFill>
                  <a:schemeClr val="tx1">
                    <a:lumMod val="85000"/>
                    <a:lumOff val="15000"/>
                  </a:schemeClr>
                </a:solidFill>
                <a:latin typeface="Helvetica"/>
                <a:cs typeface="Helvetica"/>
              </a:rPr>
              <a:t>vue，它是</a:t>
            </a:r>
            <a:r>
              <a:rPr dirty="0">
                <a:solidFill>
                  <a:schemeClr val="tx1">
                    <a:lumMod val="85000"/>
                    <a:lumOff val="15000"/>
                  </a:schemeClr>
                </a:solidFill>
                <a:latin typeface="Helvetica"/>
                <a:cs typeface="Helvetica"/>
              </a:rPr>
              <a:t> </a:t>
            </a:r>
            <a:r>
              <a:rPr dirty="0" err="1">
                <a:solidFill>
                  <a:schemeClr val="tx1">
                    <a:lumMod val="85000"/>
                    <a:lumOff val="15000"/>
                  </a:schemeClr>
                </a:solidFill>
                <a:latin typeface="Helvetica"/>
                <a:cs typeface="Helvetica"/>
              </a:rPr>
              <a:t>Vue</a:t>
            </a:r>
            <a:r>
              <a:rPr dirty="0">
                <a:solidFill>
                  <a:schemeClr val="tx1">
                    <a:lumMod val="85000"/>
                    <a:lumOff val="15000"/>
                  </a:schemeClr>
                </a:solidFill>
                <a:latin typeface="Helvetica"/>
                <a:cs typeface="Helvetica"/>
              </a:rPr>
              <a:t> </a:t>
            </a:r>
            <a:r>
              <a:rPr dirty="0" err="1">
                <a:solidFill>
                  <a:schemeClr val="tx1">
                    <a:lumMod val="85000"/>
                    <a:lumOff val="15000"/>
                  </a:schemeClr>
                </a:solidFill>
                <a:latin typeface="Helvetica"/>
                <a:cs typeface="Helvetica"/>
              </a:rPr>
              <a:t>官方的项目脚手架工具</a:t>
            </a:r>
            <a:r>
              <a:rPr lang="zh-CN" dirty="0">
                <a:solidFill>
                  <a:schemeClr val="tx1">
                    <a:lumMod val="85000"/>
                    <a:lumOff val="15000"/>
                  </a:schemeClr>
                </a:solidFill>
                <a:latin typeface="Helvetica"/>
                <a:ea typeface="宋体" panose="02010600030101010101" pitchFamily="2" charset="-122"/>
                <a:cs typeface="Helvetica"/>
              </a:rPr>
              <a:t>。create-vue 是创建 Vite + Vue 项目的脚手架工具，create-vue 能够支持 </a:t>
            </a:r>
            <a:r>
              <a:rPr lang="zh-CN" dirty="0" smtClean="0">
                <a:solidFill>
                  <a:schemeClr val="tx1">
                    <a:lumMod val="85000"/>
                    <a:lumOff val="15000"/>
                  </a:schemeClr>
                </a:solidFill>
                <a:latin typeface="Helvetica"/>
                <a:ea typeface="宋体" panose="02010600030101010101" pitchFamily="2" charset="-122"/>
                <a:cs typeface="Helvetica"/>
              </a:rPr>
              <a:t>Vuex</a:t>
            </a:r>
            <a:r>
              <a:rPr lang="en-US" altLang="zh-CN" dirty="0" smtClean="0">
                <a:solidFill>
                  <a:schemeClr val="tx1">
                    <a:lumMod val="85000"/>
                    <a:lumOff val="15000"/>
                  </a:schemeClr>
                </a:solidFill>
                <a:latin typeface="Helvetica"/>
                <a:ea typeface="宋体" panose="02010600030101010101" pitchFamily="2" charset="-122"/>
                <a:cs typeface="Helvetica"/>
              </a:rPr>
              <a:t>/</a:t>
            </a:r>
            <a:r>
              <a:rPr lang="en-US" altLang="zh-CN" dirty="0" err="1" smtClean="0">
                <a:solidFill>
                  <a:schemeClr val="tx1">
                    <a:lumMod val="85000"/>
                    <a:lumOff val="15000"/>
                  </a:schemeClr>
                </a:solidFill>
                <a:latin typeface="Helvetica"/>
                <a:ea typeface="宋体" panose="02010600030101010101" pitchFamily="2" charset="-122"/>
                <a:cs typeface="Helvetica"/>
              </a:rPr>
              <a:t>pinia</a:t>
            </a:r>
            <a:r>
              <a:rPr lang="zh-CN" dirty="0" smtClean="0">
                <a:solidFill>
                  <a:schemeClr val="tx1">
                    <a:lumMod val="85000"/>
                    <a:lumOff val="15000"/>
                  </a:schemeClr>
                </a:solidFill>
                <a:latin typeface="Helvetica"/>
                <a:ea typeface="宋体" panose="02010600030101010101" pitchFamily="2" charset="-122"/>
                <a:cs typeface="Helvetica"/>
              </a:rPr>
              <a:t>、</a:t>
            </a:r>
            <a:r>
              <a:rPr lang="zh-CN" dirty="0">
                <a:solidFill>
                  <a:schemeClr val="tx1">
                    <a:lumMod val="85000"/>
                    <a:lumOff val="15000"/>
                  </a:schemeClr>
                </a:solidFill>
                <a:latin typeface="Helvetica"/>
                <a:ea typeface="宋体" panose="02010600030101010101" pitchFamily="2" charset="-122"/>
                <a:cs typeface="Helvetica"/>
              </a:rPr>
              <a:t>Vue Router 和 TypeScript 模板项目创建。Vite 开箱即用地支持 Vue CLI 项目中的大多数已配置</a:t>
            </a:r>
            <a:r>
              <a:rPr lang="zh-CN" dirty="0" smtClean="0">
                <a:solidFill>
                  <a:schemeClr val="tx1">
                    <a:lumMod val="85000"/>
                    <a:lumOff val="15000"/>
                  </a:schemeClr>
                </a:solidFill>
                <a:latin typeface="Helvetica"/>
                <a:ea typeface="宋体" panose="02010600030101010101" pitchFamily="2" charset="-122"/>
                <a:cs typeface="Helvetica"/>
              </a:rPr>
              <a:t>约定。</a:t>
            </a:r>
            <a:endParaRPr lang="zh-CN" dirty="0">
              <a:solidFill>
                <a:schemeClr val="tx1">
                  <a:lumMod val="85000"/>
                  <a:lumOff val="15000"/>
                </a:schemeClr>
              </a:solidFill>
              <a:latin typeface="Helvetica"/>
              <a:ea typeface="宋体" panose="02010600030101010101" pitchFamily="2" charset="-122"/>
              <a:cs typeface="Helvetica"/>
            </a:endParaRP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初始化项目</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299210" y="770756"/>
            <a:ext cx="6545580" cy="643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solidFill>
                  <a:schemeClr val="tx1">
                    <a:lumMod val="85000"/>
                    <a:lumOff val="15000"/>
                  </a:schemeClr>
                </a:solidFill>
                <a:latin typeface="Helvetica"/>
                <a:cs typeface="Helvetica"/>
              </a:rPr>
              <a:t>选择</a:t>
            </a:r>
            <a:r>
              <a:rPr>
                <a:solidFill>
                  <a:schemeClr val="tx1">
                    <a:lumMod val="85000"/>
                    <a:lumOff val="15000"/>
                  </a:schemeClr>
                </a:solidFill>
                <a:latin typeface="Helvetica"/>
                <a:cs typeface="Helvetica"/>
              </a:rPr>
              <a:t>是否要开启某个功能。在项目被创建后，通过以下步骤安装依赖并启动开发服务器</a:t>
            </a:r>
            <a:endParaRPr>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cstate="print"/>
          <a:stretch>
            <a:fillRect/>
          </a:stretch>
        </p:blipFill>
        <p:spPr>
          <a:xfrm>
            <a:off x="372110" y="1355725"/>
            <a:ext cx="6167755" cy="3573780"/>
          </a:xfrm>
          <a:prstGeom prst="rect">
            <a:avLst/>
          </a:prstGeom>
        </p:spPr>
      </p:pic>
      <p:pic>
        <p:nvPicPr>
          <p:cNvPr id="3" name="图片 2"/>
          <p:cNvPicPr>
            <a:picLocks noChangeAspect="1"/>
          </p:cNvPicPr>
          <p:nvPr/>
        </p:nvPicPr>
        <p:blipFill>
          <a:blip r:embed="rId3" cstate="print"/>
          <a:stretch>
            <a:fillRect/>
          </a:stretch>
        </p:blipFill>
        <p:spPr>
          <a:xfrm>
            <a:off x="6539865" y="1355725"/>
            <a:ext cx="2381885" cy="3573780"/>
          </a:xfrm>
          <a:prstGeom prst="rect">
            <a:avLst/>
          </a:prstGeom>
        </p:spPr>
      </p:pic>
      <p:sp>
        <p:nvSpPr>
          <p:cNvPr id="8" name="文本框 7"/>
          <p:cNvSpPr txBox="1"/>
          <p:nvPr/>
        </p:nvSpPr>
        <p:spPr>
          <a:xfrm>
            <a:off x="4675505" y="2753360"/>
            <a:ext cx="3048000" cy="6463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r>
              <a:rPr lang="zh-CN" altLang="en-US" sz="1200" dirty="0" smtClean="0">
                <a:solidFill>
                  <a:schemeClr val="bg1"/>
                </a:solidFill>
              </a:rPr>
              <a:t>添加端到端测试解决方案</a:t>
            </a:r>
            <a:endParaRPr kumimoji="0" lang="en-US" altLang="zh-CN" sz="1200" b="0" i="0" u="none" strike="noStrike" cap="none" spc="0" normalizeH="0" baseline="0" dirty="0" smtClean="0">
              <a:ln>
                <a:noFill/>
              </a:ln>
              <a:solidFill>
                <a:schemeClr val="bg1"/>
              </a:solidFill>
              <a:effectLst/>
              <a:uFillTx/>
              <a:latin typeface="+mj-lt"/>
              <a:ea typeface="+mj-ea"/>
              <a:cs typeface="+mj-cs"/>
              <a:sym typeface="Helvetica"/>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smtClean="0">
                <a:ln>
                  <a:noFill/>
                </a:ln>
                <a:solidFill>
                  <a:schemeClr val="bg1"/>
                </a:solidFill>
                <a:effectLst/>
                <a:uFillTx/>
                <a:latin typeface="+mj-lt"/>
                <a:ea typeface="+mj-ea"/>
                <a:cs typeface="+mj-cs"/>
                <a:sym typeface="Helvetica"/>
              </a:rPr>
              <a:t>代码</a:t>
            </a:r>
            <a:r>
              <a:rPr kumimoji="0" lang="zh-CN" altLang="en-US" sz="1200" b="0" i="0" u="none" strike="noStrike" cap="none" spc="0" normalizeH="0" baseline="0" dirty="0">
                <a:ln>
                  <a:noFill/>
                </a:ln>
                <a:solidFill>
                  <a:schemeClr val="bg1"/>
                </a:solidFill>
                <a:effectLst/>
                <a:uFillTx/>
                <a:latin typeface="+mj-lt"/>
                <a:ea typeface="+mj-ea"/>
                <a:cs typeface="+mj-cs"/>
                <a:sym typeface="Helvetica"/>
              </a:rPr>
              <a:t>检测工具</a:t>
            </a:r>
            <a:endParaRPr kumimoji="0" lang="zh-CN" altLang="en-US" sz="1200" b="0" i="0" u="none" strike="noStrike" cap="none" spc="0" normalizeH="0" baseline="0" dirty="0">
              <a:ln>
                <a:noFill/>
              </a:ln>
              <a:solidFill>
                <a:schemeClr val="bg1"/>
              </a:solidFill>
              <a:effectLst/>
              <a:uFillTx/>
              <a:latin typeface="+mj-lt"/>
              <a:ea typeface="+mj-ea"/>
              <a:cs typeface="+mj-cs"/>
              <a:sym typeface="Helvetica"/>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bg1"/>
                </a:solidFill>
                <a:effectLst/>
                <a:uFillTx/>
                <a:latin typeface="+mj-lt"/>
                <a:ea typeface="+mj-ea"/>
                <a:cs typeface="+mj-cs"/>
                <a:sym typeface="Helvetica"/>
              </a:rPr>
              <a:t>代码格式化工具</a:t>
            </a:r>
            <a:endParaRPr kumimoji="0" lang="zh-CN" altLang="en-US" sz="1200" b="0" i="0" u="none" strike="noStrike" cap="none" spc="0" normalizeH="0" baseline="0" dirty="0">
              <a:ln>
                <a:noFill/>
              </a:ln>
              <a:solidFill>
                <a:schemeClr val="bg1"/>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项目结构</a:t>
            </a:r>
            <a:endParaRPr lang="zh-CN" altLang="en-US"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866140" y="673100"/>
            <a:ext cx="7478395" cy="48723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sz="1200" b="1" dirty="0" err="1">
                <a:solidFill>
                  <a:schemeClr val="tx1">
                    <a:lumMod val="85000"/>
                    <a:lumOff val="15000"/>
                  </a:schemeClr>
                </a:solidFill>
                <a:latin typeface="Helvetica"/>
                <a:cs typeface="Helvetica"/>
              </a:rPr>
              <a:t>node_modules</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lang="zh-CN" altLang="en-US" sz="1200" dirty="0" smtClean="0">
                <a:solidFill>
                  <a:schemeClr val="tx1">
                    <a:lumMod val="85000"/>
                    <a:lumOff val="15000"/>
                  </a:schemeClr>
                </a:solidFill>
                <a:latin typeface="Helvetica"/>
                <a:cs typeface="Helvetica"/>
              </a:rPr>
              <a:t>：</a:t>
            </a:r>
            <a:r>
              <a:rPr sz="1200" dirty="0" smtClean="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vue</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项目的文件依赖存放在这个文件夹）所有在package.json中定义的第三方包都会被自动下载，</a:t>
            </a:r>
            <a:r>
              <a:rPr sz="1200" dirty="0" err="1" smtClean="0">
                <a:solidFill>
                  <a:schemeClr val="tx1">
                    <a:lumMod val="85000"/>
                    <a:lumOff val="15000"/>
                  </a:schemeClr>
                </a:solidFill>
                <a:latin typeface="Helvetica"/>
                <a:cs typeface="Helvetica"/>
              </a:rPr>
              <a:t>保存在该文件夹下</a:t>
            </a:r>
            <a:endParaRPr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a:solidFill>
                  <a:schemeClr val="tx1">
                    <a:lumMod val="85000"/>
                    <a:lumOff val="15000"/>
                  </a:schemeClr>
                </a:solidFill>
                <a:latin typeface="Helvetica"/>
                <a:cs typeface="Helvetica"/>
              </a:rPr>
              <a:t>public </a:t>
            </a:r>
            <a:r>
              <a:rPr sz="1200" dirty="0" err="1">
                <a:solidFill>
                  <a:schemeClr val="tx1">
                    <a:lumMod val="85000"/>
                    <a:lumOff val="15000"/>
                  </a:schemeClr>
                </a:solidFill>
                <a:latin typeface="Helvetica"/>
                <a:cs typeface="Helvetica"/>
              </a:rPr>
              <a:t>目录：存放项目公共资源</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如网站LOGO等</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通常我们不需要对public文件夹内的资源做任何修改</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后续在构建打包时，public内容会直接放到dist文件夹内plugins插件资源</a:t>
            </a:r>
            <a:r>
              <a:rPr sz="1200" dirty="0" smtClean="0">
                <a:solidFill>
                  <a:schemeClr val="tx1">
                    <a:lumMod val="85000"/>
                    <a:lumOff val="15000"/>
                  </a:schemeClr>
                </a:solidFill>
                <a:latin typeface="Helvetica"/>
                <a:cs typeface="Helvetica"/>
              </a:rPr>
              <a:t>；</a:t>
            </a:r>
            <a:endParaRPr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err="1">
                <a:solidFill>
                  <a:schemeClr val="tx1">
                    <a:lumMod val="85000"/>
                    <a:lumOff val="15000"/>
                  </a:schemeClr>
                </a:solidFill>
                <a:latin typeface="Helvetica"/>
                <a:cs typeface="Helvetica"/>
              </a:rPr>
              <a:t>src</a:t>
            </a:r>
            <a:r>
              <a:rPr sz="1200" b="1" dirty="0">
                <a:solidFill>
                  <a:schemeClr val="tx1">
                    <a:lumMod val="85000"/>
                    <a:lumOff val="15000"/>
                  </a:schemeClr>
                </a:solidFill>
                <a:latin typeface="Helvetica"/>
                <a:cs typeface="Helvetica"/>
              </a:rPr>
              <a:t> </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存放</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vue</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项目的源代码</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其下的各个文件（文件夹）分别为</a:t>
            </a:r>
            <a:r>
              <a:rPr sz="1200" dirty="0">
                <a:solidFill>
                  <a:schemeClr val="tx1">
                    <a:lumMod val="85000"/>
                    <a:lumOff val="15000"/>
                  </a:schemeClr>
                </a:solidFill>
                <a:latin typeface="Helvetica"/>
                <a:cs typeface="Helvetica"/>
              </a:rPr>
              <a:t>：</a:t>
            </a:r>
            <a:endParaRPr lang="en-US" sz="1200" dirty="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lang="en-US" sz="1200" dirty="0">
                <a:solidFill>
                  <a:schemeClr val="tx1">
                    <a:lumMod val="85000"/>
                    <a:lumOff val="15000"/>
                  </a:schemeClr>
                </a:solidFill>
                <a:latin typeface="Helvetica"/>
                <a:cs typeface="Helvetica"/>
              </a:rPr>
              <a:t>api </a:t>
            </a:r>
            <a:r>
              <a:rPr lang="zh-CN" altLang="en-US" sz="1200" dirty="0">
                <a:solidFill>
                  <a:schemeClr val="tx1">
                    <a:lumMod val="85000"/>
                    <a:lumOff val="15000"/>
                  </a:schemeClr>
                </a:solidFill>
                <a:latin typeface="Helvetica"/>
                <a:cs typeface="Helvetica"/>
              </a:rPr>
              <a:t>目录：接口相关</a:t>
            </a:r>
            <a:endParaRPr sz="1200" dirty="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200" dirty="0">
                <a:solidFill>
                  <a:schemeClr val="tx1">
                    <a:lumMod val="85000"/>
                    <a:lumOff val="15000"/>
                  </a:schemeClr>
                </a:solidFill>
                <a:latin typeface="Helvetica"/>
                <a:cs typeface="Helvetica"/>
              </a:rPr>
              <a:t>assets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资源文件，存放</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css，图片等资源</a:t>
            </a:r>
            <a:r>
              <a:rPr sz="1200" dirty="0">
                <a:solidFill>
                  <a:schemeClr val="tx1">
                    <a:lumMod val="85000"/>
                    <a:lumOff val="15000"/>
                  </a:schemeClr>
                </a:solidFill>
                <a:latin typeface="Helvetica"/>
                <a:cs typeface="Helvetica"/>
              </a:rPr>
              <a:t>。</a:t>
            </a:r>
            <a:endParaRPr sz="1200" dirty="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200" dirty="0">
                <a:solidFill>
                  <a:schemeClr val="tx1">
                    <a:lumMod val="85000"/>
                    <a:lumOff val="15000"/>
                  </a:schemeClr>
                </a:solidFill>
                <a:latin typeface="Helvetica"/>
                <a:cs typeface="Helvetica"/>
              </a:rPr>
              <a:t>component​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组件文件夹，存放</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vue</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的公共组件</a:t>
            </a:r>
            <a:endParaRPr sz="1200" dirty="0" err="1">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lang="en-US" sz="1200" dirty="0" err="1">
                <a:solidFill>
                  <a:schemeClr val="tx1">
                    <a:lumMod val="85000"/>
                    <a:lumOff val="15000"/>
                  </a:schemeClr>
                </a:solidFill>
                <a:latin typeface="Helvetica"/>
                <a:cs typeface="Helvetica"/>
              </a:rPr>
              <a:t>hooks</a:t>
            </a:r>
            <a:r>
              <a:rPr lang="zh-CN" altLang="en-US" sz="1200" dirty="0" err="1">
                <a:solidFill>
                  <a:schemeClr val="tx1">
                    <a:lumMod val="85000"/>
                    <a:lumOff val="15000"/>
                  </a:schemeClr>
                </a:solidFill>
                <a:latin typeface="Helvetica"/>
                <a:cs typeface="Helvetica"/>
              </a:rPr>
              <a:t>目录：自定义</a:t>
            </a:r>
            <a:r>
              <a:rPr lang="en-US" altLang="zh-CN" sz="1200" dirty="0" err="1">
                <a:solidFill>
                  <a:schemeClr val="tx1">
                    <a:lumMod val="85000"/>
                    <a:lumOff val="15000"/>
                  </a:schemeClr>
                </a:solidFill>
                <a:latin typeface="Helvetica"/>
                <a:cs typeface="Helvetica"/>
              </a:rPr>
              <a:t>hooks</a:t>
            </a:r>
            <a:endParaRPr lang="en-US" altLang="zh-CN" sz="1200" dirty="0" err="1">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lang="en-US" altLang="zh-CN" sz="1200" dirty="0" err="1">
                <a:solidFill>
                  <a:schemeClr val="tx1">
                    <a:lumMod val="85000"/>
                    <a:lumOff val="15000"/>
                  </a:schemeClr>
                </a:solidFill>
                <a:latin typeface="Helvetica"/>
                <a:cs typeface="Helvetica"/>
              </a:rPr>
              <a:t>layout</a:t>
            </a:r>
            <a:r>
              <a:rPr lang="zh-CN" altLang="en-US" sz="1200" dirty="0" err="1">
                <a:solidFill>
                  <a:schemeClr val="tx1">
                    <a:lumMod val="85000"/>
                    <a:lumOff val="15000"/>
                  </a:schemeClr>
                </a:solidFill>
                <a:latin typeface="Helvetica"/>
                <a:cs typeface="Helvetica"/>
              </a:rPr>
              <a:t>目录：全局布局（菜单等布局）</a:t>
            </a:r>
            <a:endParaRPr lang="en-US" altLang="zh-CN" sz="1200" dirty="0" err="1">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200" dirty="0">
                <a:solidFill>
                  <a:schemeClr val="tx1">
                    <a:lumMod val="85000"/>
                    <a:lumOff val="15000"/>
                  </a:schemeClr>
                </a:solidFill>
                <a:latin typeface="Helvetica"/>
                <a:cs typeface="Helvetica"/>
              </a:rPr>
              <a:t>​​router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用来存放</a:t>
            </a:r>
            <a:r>
              <a:rPr sz="1200" dirty="0">
                <a:solidFill>
                  <a:schemeClr val="tx1">
                    <a:lumMod val="85000"/>
                    <a:lumOff val="15000"/>
                  </a:schemeClr>
                </a:solidFill>
                <a:latin typeface="Helvetica"/>
                <a:cs typeface="Helvetica"/>
              </a:rPr>
              <a:t> ​index.js​，</a:t>
            </a:r>
            <a:r>
              <a:rPr sz="1200" dirty="0" err="1">
                <a:solidFill>
                  <a:schemeClr val="tx1">
                    <a:lumMod val="85000"/>
                    <a:lumOff val="15000"/>
                  </a:schemeClr>
                </a:solidFill>
                <a:latin typeface="Helvetica"/>
                <a:cs typeface="Helvetica"/>
              </a:rPr>
              <a:t>用来配置路由，定义各个页面对应的URL</a:t>
            </a:r>
            <a:r>
              <a:rPr sz="1200" dirty="0">
                <a:solidFill>
                  <a:schemeClr val="tx1">
                    <a:lumMod val="85000"/>
                    <a:lumOff val="15000"/>
                  </a:schemeClr>
                </a:solidFill>
                <a:latin typeface="Helvetica"/>
                <a:cs typeface="Helvetica"/>
              </a:rPr>
              <a:t>。</a:t>
            </a:r>
            <a:endParaRPr sz="1200" dirty="0">
              <a:solidFill>
                <a:schemeClr val="tx1">
                  <a:lumMod val="85000"/>
                  <a:lumOff val="15000"/>
                </a:schemeClr>
              </a:solidFill>
              <a:latin typeface="Helvetica"/>
              <a:cs typeface="Helvetica"/>
            </a:endParaRPr>
          </a:p>
          <a:p>
            <a:pPr indent="457200"/>
            <a:r>
              <a:rPr sz="1200" dirty="0">
                <a:solidFill>
                  <a:schemeClr val="tx1">
                    <a:lumMod val="85000"/>
                    <a:lumOff val="15000"/>
                  </a:schemeClr>
                </a:solidFill>
                <a:latin typeface="Helvetica"/>
                <a:cs typeface="Helvetica"/>
              </a:rPr>
              <a:t>store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smtClean="0">
                <a:solidFill>
                  <a:schemeClr val="tx1">
                    <a:lumMod val="85000"/>
                    <a:lumOff val="15000"/>
                  </a:schemeClr>
                </a:solidFill>
                <a:latin typeface="Helvetica"/>
                <a:cs typeface="Helvetica"/>
              </a:rPr>
              <a:t>：</a:t>
            </a:r>
            <a:r>
              <a:rPr lang="zh-CN" altLang="en-US" sz="1200" dirty="0" smtClean="0"/>
              <a:t>是</a:t>
            </a:r>
            <a:r>
              <a:rPr lang="en-US" altLang="zh-CN" sz="1200" dirty="0" err="1" smtClean="0"/>
              <a:t>vuex</a:t>
            </a:r>
            <a:r>
              <a:rPr lang="en-US" altLang="zh-CN" sz="1200" dirty="0" smtClean="0"/>
              <a:t>/</a:t>
            </a:r>
            <a:r>
              <a:rPr lang="en-US" altLang="zh-CN" sz="1200" dirty="0" err="1" smtClean="0"/>
              <a:t>pinia</a:t>
            </a:r>
            <a:r>
              <a:rPr lang="zh-CN" altLang="en-US" sz="1200" dirty="0" smtClean="0"/>
              <a:t>的文件夹</a:t>
            </a:r>
            <a:r>
              <a:rPr lang="en-US" altLang="zh-CN" sz="1200" dirty="0" smtClean="0"/>
              <a:t>,</a:t>
            </a:r>
            <a:r>
              <a:rPr lang="zh-CN" altLang="en-US" sz="1200" dirty="0" smtClean="0"/>
              <a:t>主要用于项目里边的一些状态保存</a:t>
            </a:r>
            <a:endParaRPr sz="1200" dirty="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200" dirty="0">
                <a:solidFill>
                  <a:schemeClr val="tx1">
                    <a:lumMod val="85000"/>
                    <a:lumOff val="15000"/>
                  </a:schemeClr>
                </a:solidFill>
                <a:latin typeface="Helvetica"/>
                <a:cs typeface="Helvetica"/>
              </a:rPr>
              <a:t>​​views​ </a:t>
            </a:r>
            <a:r>
              <a:rPr sz="1200" dirty="0" err="1">
                <a:solidFill>
                  <a:schemeClr val="tx1">
                    <a:lumMod val="85000"/>
                    <a:lumOff val="15000"/>
                  </a:schemeClr>
                </a:solidFill>
                <a:latin typeface="Helvetica"/>
                <a:cs typeface="Helvetica"/>
              </a:rPr>
              <a:t>目录：</a:t>
            </a:r>
            <a:r>
              <a:rPr sz="1200" dirty="0" err="1" smtClean="0">
                <a:solidFill>
                  <a:schemeClr val="tx1">
                    <a:lumMod val="85000"/>
                    <a:lumOff val="15000"/>
                  </a:schemeClr>
                </a:solidFill>
                <a:latin typeface="Helvetica"/>
                <a:cs typeface="Helvetica"/>
              </a:rPr>
              <a:t>放主体页面</a:t>
            </a:r>
            <a:endParaRPr sz="1200" dirty="0">
              <a:solidFill>
                <a:schemeClr val="tx1">
                  <a:lumMod val="85000"/>
                  <a:lumOff val="15000"/>
                </a:schemeClr>
              </a:solidFill>
              <a:latin typeface="Helvetica"/>
              <a:cs typeface="Helvetica"/>
            </a:endParaRPr>
          </a:p>
          <a:p>
            <a:pPr indent="457200"/>
            <a:r>
              <a:rPr sz="1200" dirty="0" smtClean="0">
                <a:solidFill>
                  <a:schemeClr val="tx1">
                    <a:lumMod val="85000"/>
                    <a:lumOff val="15000"/>
                  </a:schemeClr>
                </a:solidFill>
                <a:latin typeface="Helvetica"/>
                <a:cs typeface="Helvetica"/>
              </a:rPr>
              <a:t>​</a:t>
            </a:r>
            <a:r>
              <a:rPr lang="en-US" sz="1200" dirty="0" err="1" smtClean="0">
                <a:solidFill>
                  <a:schemeClr val="tx1">
                    <a:lumMod val="85000"/>
                    <a:lumOff val="15000"/>
                  </a:schemeClr>
                </a:solidFill>
              </a:rPr>
              <a:t>utils</a:t>
            </a:r>
            <a:r>
              <a:rPr lang="en-US" sz="1200" dirty="0" smtClean="0">
                <a:solidFill>
                  <a:schemeClr val="tx1">
                    <a:lumMod val="85000"/>
                    <a:lumOff val="15000"/>
                  </a:schemeClr>
                </a:solidFill>
              </a:rPr>
              <a:t> </a:t>
            </a:r>
            <a:r>
              <a:rPr sz="1200" dirty="0" smtClean="0">
                <a:solidFill>
                  <a:schemeClr val="tx1">
                    <a:lumMod val="85000"/>
                    <a:lumOff val="15000"/>
                  </a:schemeClr>
                </a:solidFill>
                <a:latin typeface="Helvetica"/>
                <a:cs typeface="Helvetica"/>
              </a:rPr>
              <a:t>​</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用来存放工具类</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js</a:t>
            </a:r>
            <a:r>
              <a:rPr sz="1200" dirty="0">
                <a:solidFill>
                  <a:schemeClr val="tx1">
                    <a:lumMod val="85000"/>
                    <a:lumOff val="15000"/>
                  </a:schemeClr>
                </a:solidFill>
                <a:latin typeface="Helvetica"/>
                <a:cs typeface="Helvetica"/>
              </a:rPr>
              <a:t>， 将 </a:t>
            </a:r>
            <a:r>
              <a:rPr sz="1200" dirty="0" err="1">
                <a:solidFill>
                  <a:schemeClr val="tx1">
                    <a:lumMod val="85000"/>
                    <a:lumOff val="15000"/>
                  </a:schemeClr>
                </a:solidFill>
                <a:latin typeface="Helvetica"/>
                <a:cs typeface="Helvetica"/>
              </a:rPr>
              <a:t>js</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代码封装好放入这个文件夹可以全局调用</a:t>
            </a:r>
            <a:endParaRPr sz="1200" dirty="0" err="1">
              <a:solidFill>
                <a:schemeClr val="tx1">
                  <a:lumMod val="85000"/>
                  <a:lumOff val="15000"/>
                </a:schemeClr>
              </a:solidFill>
              <a:latin typeface="Helvetica"/>
              <a:cs typeface="Helvetica"/>
            </a:endParaRPr>
          </a:p>
          <a:p>
            <a:pPr indent="457200"/>
            <a:r>
              <a:rPr sz="1200" dirty="0">
                <a:solidFill>
                  <a:schemeClr val="tx1">
                    <a:lumMod val="85000"/>
                    <a:lumOff val="15000"/>
                  </a:schemeClr>
                </a:solidFill>
                <a:latin typeface="Helvetica"/>
                <a:cs typeface="Helvetica"/>
              </a:rPr>
              <a:t>main.</a:t>
            </a:r>
            <a:r>
              <a:rPr lang="en-US" sz="1200" dirty="0">
                <a:solidFill>
                  <a:schemeClr val="tx1">
                    <a:lumMod val="85000"/>
                    <a:lumOff val="15000"/>
                  </a:schemeClr>
                </a:solidFill>
                <a:latin typeface="Helvetica"/>
                <a:cs typeface="Helvetica"/>
              </a:rPr>
              <a:t>t</a:t>
            </a:r>
            <a:r>
              <a:rPr sz="1200" dirty="0">
                <a:solidFill>
                  <a:schemeClr val="tx1">
                    <a:lumMod val="85000"/>
                    <a:lumOff val="15000"/>
                  </a:schemeClr>
                </a:solidFill>
                <a:latin typeface="Helvetica"/>
                <a:cs typeface="Helvetica"/>
              </a:rPr>
              <a:t>s​：</a:t>
            </a:r>
            <a:r>
              <a:rPr sz="1200" dirty="0" err="1">
                <a:solidFill>
                  <a:schemeClr val="tx1">
                    <a:lumMod val="85000"/>
                    <a:lumOff val="15000"/>
                  </a:schemeClr>
                </a:solidFill>
                <a:latin typeface="Helvetica"/>
                <a:cs typeface="Helvetica"/>
              </a:rPr>
              <a:t>是项目的入口文件，初始化</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vue</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实例，并引入所需要的插件</a:t>
            </a:r>
            <a:r>
              <a:rPr sz="1200" dirty="0">
                <a:solidFill>
                  <a:schemeClr val="tx1">
                    <a:lumMod val="85000"/>
                    <a:lumOff val="15000"/>
                  </a:schemeClr>
                </a:solidFill>
                <a:latin typeface="Helvetica"/>
                <a:cs typeface="Helvetica"/>
              </a:rPr>
              <a:t>。</a:t>
            </a:r>
            <a:endParaRPr sz="1200" dirty="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200" dirty="0" err="1">
                <a:solidFill>
                  <a:schemeClr val="tx1">
                    <a:lumMod val="85000"/>
                    <a:lumOff val="15000"/>
                  </a:schemeClr>
                </a:solidFill>
                <a:latin typeface="Helvetica"/>
                <a:cs typeface="Helvetica"/>
              </a:rPr>
              <a:t>app.vue：是项目的主组件，所有页面都是在该组件下进行切换的</a:t>
            </a:r>
            <a:r>
              <a:rPr sz="1200" dirty="0" smtClean="0">
                <a:solidFill>
                  <a:schemeClr val="tx1">
                    <a:lumMod val="85000"/>
                    <a:lumOff val="15000"/>
                  </a:schemeClr>
                </a:solidFill>
                <a:latin typeface="Helvetica"/>
                <a:cs typeface="Helvetica"/>
              </a:rPr>
              <a:t>。</a:t>
            </a:r>
            <a:endParaRPr sz="1200" dirty="0" smtClean="0">
              <a:solidFill>
                <a:schemeClr val="tx1">
                  <a:lumMod val="85000"/>
                  <a:lumOff val="15000"/>
                </a:schemeClr>
              </a:solidFill>
              <a:latin typeface="Helvetica"/>
              <a:cs typeface="Helvetica"/>
            </a:endParaRPr>
          </a:p>
          <a:p>
            <a:pPr marL="0" marR="0" lvl="0" indent="0" algn="l" defTabSz="914400" rtl="0" fontAlgn="auto" latinLnBrk="0" hangingPunct="0">
              <a:lnSpc>
                <a:spcPct val="100000"/>
              </a:lnSpc>
              <a:spcBef>
                <a:spcPts val="0"/>
              </a:spcBef>
              <a:spcAft>
                <a:spcPts val="0"/>
              </a:spcAft>
              <a:buClrTx/>
              <a:buSzTx/>
              <a:buFontTx/>
              <a:buNone/>
            </a:pPr>
            <a:r>
              <a:rPr sz="1200" b="1" dirty="0" err="1">
                <a:solidFill>
                  <a:schemeClr val="tx1">
                    <a:lumMod val="85000"/>
                    <a:lumOff val="15000"/>
                  </a:schemeClr>
                </a:solidFill>
                <a:latin typeface="Helvetica"/>
                <a:cs typeface="Helvetica"/>
              </a:rPr>
              <a:t>package.json</a:t>
            </a:r>
            <a:r>
              <a:rPr sz="1200" b="1" dirty="0">
                <a:solidFill>
                  <a:schemeClr val="tx1">
                    <a:lumMod val="85000"/>
                    <a:lumOff val="15000"/>
                  </a:schemeClr>
                </a:solidFill>
                <a:latin typeface="Helvetica"/>
                <a:cs typeface="Helvetica"/>
              </a:rPr>
              <a:t> </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存放项目的依赖配置</a:t>
            </a:r>
            <a:endParaRPr sz="1200" dirty="0" err="1">
              <a:solidFill>
                <a:schemeClr val="tx1">
                  <a:lumMod val="85000"/>
                  <a:lumOff val="15000"/>
                </a:schemeClr>
              </a:solidFill>
              <a:latin typeface="Helvetica"/>
              <a:cs typeface="Helvetica"/>
            </a:endParaRPr>
          </a:p>
          <a:p>
            <a:pPr marL="0" marR="0" lvl="0" indent="0" algn="l" defTabSz="914400" rtl="0" fontAlgn="auto" latinLnBrk="0" hangingPunct="0">
              <a:lnSpc>
                <a:spcPct val="100000"/>
              </a:lnSpc>
              <a:spcBef>
                <a:spcPts val="0"/>
              </a:spcBef>
              <a:spcAft>
                <a:spcPts val="0"/>
              </a:spcAft>
              <a:buClrTx/>
              <a:buSzTx/>
              <a:buFontTx/>
              <a:buNone/>
            </a:pPr>
            <a:r>
              <a:rPr sz="1200" b="1" dirty="0">
                <a:solidFill>
                  <a:schemeClr val="tx1">
                    <a:lumMod val="85000"/>
                    <a:lumOff val="15000"/>
                  </a:schemeClr>
                </a:solidFill>
                <a:latin typeface="Helvetica"/>
                <a:cs typeface="Helvetica"/>
              </a:rPr>
              <a:t>.env </a:t>
            </a:r>
            <a:r>
              <a:rPr sz="1200" dirty="0">
                <a:solidFill>
                  <a:schemeClr val="tx1">
                    <a:lumMod val="85000"/>
                    <a:lumOff val="15000"/>
                  </a:schemeClr>
                </a:solidFill>
                <a:latin typeface="Helvetica"/>
                <a:cs typeface="Helvetica"/>
              </a:rPr>
              <a:t> 环境变量</a:t>
            </a:r>
            <a:endParaRPr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err="1" smtClean="0">
                <a:solidFill>
                  <a:schemeClr val="tx1">
                    <a:lumMod val="85000"/>
                    <a:lumOff val="15000"/>
                  </a:schemeClr>
                </a:solidFill>
                <a:latin typeface="Helvetica"/>
                <a:cs typeface="Helvetica"/>
              </a:rPr>
              <a:t>tsconfig.json</a:t>
            </a:r>
            <a:r>
              <a:rPr lang="en-US" sz="1200" b="1" dirty="0" smtClean="0">
                <a:solidFill>
                  <a:schemeClr val="tx1">
                    <a:lumMod val="85000"/>
                    <a:lumOff val="15000"/>
                  </a:schemeClr>
                </a:solidFill>
                <a:latin typeface="Helvetica"/>
                <a:cs typeface="Helvetica"/>
              </a:rPr>
              <a:t> </a:t>
            </a:r>
            <a:r>
              <a:rPr lang="en-US" sz="1200" dirty="0">
                <a:solidFill>
                  <a:schemeClr val="tx1">
                    <a:lumMod val="85000"/>
                    <a:lumOff val="15000"/>
                  </a:schemeClr>
                </a:solidFill>
                <a:latin typeface="Helvetica"/>
                <a:cs typeface="Helvetica"/>
              </a:rPr>
              <a:t>typescript</a:t>
            </a:r>
            <a:r>
              <a:rPr lang="zh-CN" altLang="en-US" sz="1200" dirty="0">
                <a:solidFill>
                  <a:schemeClr val="tx1">
                    <a:lumMod val="85000"/>
                    <a:lumOff val="15000"/>
                  </a:schemeClr>
                </a:solidFill>
                <a:latin typeface="Helvetica"/>
                <a:cs typeface="Helvetica"/>
              </a:rPr>
              <a:t>在项目里的编译</a:t>
            </a:r>
            <a:r>
              <a:rPr lang="zh-CN" altLang="en-US" sz="1200" dirty="0" smtClean="0">
                <a:solidFill>
                  <a:schemeClr val="tx1">
                    <a:lumMod val="85000"/>
                    <a:lumOff val="15000"/>
                  </a:schemeClr>
                </a:solidFill>
                <a:latin typeface="Helvetica"/>
                <a:cs typeface="Helvetica"/>
              </a:rPr>
              <a:t>规则</a:t>
            </a:r>
            <a:endParaRPr lang="zh-CN" altLang="en-US" sz="1200" dirty="0" smtClean="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sz="1200" b="1" dirty="0">
                <a:solidFill>
                  <a:schemeClr val="tx1">
                    <a:lumMod val="85000"/>
                    <a:lumOff val="15000"/>
                  </a:schemeClr>
                </a:solidFill>
                <a:latin typeface="Helvetica"/>
                <a:cs typeface="Helvetica"/>
              </a:rPr>
              <a:t>.</a:t>
            </a:r>
            <a:r>
              <a:rPr lang="en-US" sz="1200" b="1" dirty="0" err="1">
                <a:solidFill>
                  <a:schemeClr val="tx1">
                    <a:lumMod val="85000"/>
                    <a:lumOff val="15000"/>
                  </a:schemeClr>
                </a:solidFill>
                <a:latin typeface="Helvetica"/>
                <a:cs typeface="Helvetica"/>
              </a:rPr>
              <a:t>prettierrc</a:t>
            </a:r>
            <a:r>
              <a:rPr lang="en-US" sz="1200" dirty="0">
                <a:solidFill>
                  <a:schemeClr val="tx1">
                    <a:lumMod val="85000"/>
                    <a:lumOff val="15000"/>
                  </a:schemeClr>
                </a:solidFill>
                <a:latin typeface="Helvetica"/>
                <a:cs typeface="Helvetica"/>
              </a:rPr>
              <a:t>  </a:t>
            </a:r>
            <a:r>
              <a:rPr lang="en-US" sz="1200" dirty="0" err="1" smtClean="0">
                <a:solidFill>
                  <a:schemeClr val="tx1">
                    <a:lumMod val="85000"/>
                    <a:lumOff val="15000"/>
                  </a:schemeClr>
                </a:solidFill>
                <a:latin typeface="Helvetica"/>
                <a:cs typeface="Helvetica"/>
              </a:rPr>
              <a:t>prettierc</a:t>
            </a:r>
            <a:r>
              <a:rPr lang="zh-CN" altLang="en-US" sz="1200" dirty="0" smtClean="0">
                <a:solidFill>
                  <a:schemeClr val="tx1">
                    <a:lumMod val="85000"/>
                    <a:lumOff val="15000"/>
                  </a:schemeClr>
                </a:solidFill>
                <a:latin typeface="Helvetica"/>
                <a:cs typeface="Helvetica"/>
              </a:rPr>
              <a:t>代码检测</a:t>
            </a:r>
            <a:r>
              <a:rPr lang="en-US" sz="1200" dirty="0" err="1" smtClean="0">
                <a:solidFill>
                  <a:schemeClr val="tx1">
                    <a:lumMod val="85000"/>
                    <a:lumOff val="15000"/>
                  </a:schemeClr>
                </a:solidFill>
                <a:latin typeface="Helvetica"/>
                <a:cs typeface="Helvetica"/>
              </a:rPr>
              <a:t>配置文件</a:t>
            </a:r>
            <a:endParaRPr lang="en-US"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sz="1200" b="1" dirty="0">
                <a:solidFill>
                  <a:schemeClr val="tx1">
                    <a:lumMod val="85000"/>
                    <a:lumOff val="15000"/>
                  </a:schemeClr>
                </a:solidFill>
                <a:latin typeface="Helvetica"/>
                <a:cs typeface="Helvetica"/>
              </a:rPr>
              <a:t>.</a:t>
            </a:r>
            <a:r>
              <a:rPr lang="en-US" sz="1200" b="1" dirty="0" err="1">
                <a:solidFill>
                  <a:schemeClr val="tx1">
                    <a:lumMod val="85000"/>
                    <a:lumOff val="15000"/>
                  </a:schemeClr>
                </a:solidFill>
                <a:latin typeface="Helvetica"/>
                <a:cs typeface="Helvetica"/>
              </a:rPr>
              <a:t>eslintrc</a:t>
            </a:r>
            <a:r>
              <a:rPr lang="en-US" sz="1200" dirty="0">
                <a:solidFill>
                  <a:schemeClr val="tx1">
                    <a:lumMod val="85000"/>
                    <a:lumOff val="15000"/>
                  </a:schemeClr>
                </a:solidFill>
                <a:latin typeface="Helvetica"/>
                <a:cs typeface="Helvetica"/>
              </a:rPr>
              <a:t>  </a:t>
            </a:r>
            <a:r>
              <a:rPr lang="en-US" sz="1200" dirty="0" err="1" smtClean="0">
                <a:solidFill>
                  <a:schemeClr val="tx1">
                    <a:lumMod val="85000"/>
                    <a:lumOff val="15000"/>
                  </a:schemeClr>
                </a:solidFill>
                <a:latin typeface="Helvetica"/>
                <a:cs typeface="Helvetica"/>
              </a:rPr>
              <a:t>eslint</a:t>
            </a:r>
            <a:r>
              <a:rPr lang="zh-CN" altLang="en-US" sz="1200" dirty="0" smtClean="0">
                <a:solidFill>
                  <a:schemeClr val="tx1">
                    <a:lumMod val="85000"/>
                    <a:lumOff val="15000"/>
                  </a:schemeClr>
                </a:solidFill>
                <a:latin typeface="Helvetica"/>
                <a:cs typeface="Helvetica"/>
              </a:rPr>
              <a:t>代码格式</a:t>
            </a:r>
            <a:r>
              <a:rPr lang="en-US" sz="1200" dirty="0" err="1" smtClean="0">
                <a:solidFill>
                  <a:schemeClr val="tx1">
                    <a:lumMod val="85000"/>
                    <a:lumOff val="15000"/>
                  </a:schemeClr>
                </a:solidFill>
                <a:latin typeface="Helvetica"/>
                <a:cs typeface="Helvetica"/>
              </a:rPr>
              <a:t>配置文件</a:t>
            </a:r>
            <a:endParaRPr lang="en-US"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a:solidFill>
                  <a:schemeClr val="tx1">
                    <a:lumMod val="85000"/>
                    <a:lumOff val="15000"/>
                  </a:schemeClr>
                </a:solidFill>
                <a:latin typeface="Helvetica"/>
                <a:cs typeface="Helvetica"/>
              </a:rPr>
              <a:t>index.html</a:t>
            </a:r>
            <a:r>
              <a:rPr lang="en-US" sz="1200" b="1" dirty="0">
                <a:solidFill>
                  <a:schemeClr val="tx1">
                    <a:lumMod val="85000"/>
                    <a:lumOff val="15000"/>
                  </a:schemeClr>
                </a:solidFill>
                <a:latin typeface="Helvetica"/>
                <a:cs typeface="Helvetica"/>
              </a:rPr>
              <a:t> </a:t>
            </a:r>
            <a:r>
              <a:rPr lang="zh-CN" altLang="en-US" sz="1200" dirty="0">
                <a:solidFill>
                  <a:schemeClr val="tx1">
                    <a:lumMod val="85000"/>
                    <a:lumOff val="15000"/>
                  </a:schemeClr>
                </a:solidFill>
                <a:latin typeface="Helvetica"/>
                <a:cs typeface="Helvetica"/>
              </a:rPr>
              <a:t>入口文件</a:t>
            </a:r>
            <a:endParaRPr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err="1">
                <a:solidFill>
                  <a:schemeClr val="tx1">
                    <a:lumMod val="85000"/>
                    <a:lumOff val="15000"/>
                  </a:schemeClr>
                </a:solidFill>
                <a:latin typeface="Helvetica"/>
                <a:cs typeface="Helvetica"/>
              </a:rPr>
              <a:t>vite.config.ts</a:t>
            </a:r>
            <a:r>
              <a:rPr lang="en-US" sz="1200" dirty="0">
                <a:solidFill>
                  <a:schemeClr val="tx1">
                    <a:lumMod val="85000"/>
                    <a:lumOff val="15000"/>
                  </a:schemeClr>
                </a:solidFill>
                <a:latin typeface="Helvetica"/>
                <a:cs typeface="Helvetica"/>
              </a:rPr>
              <a:t> </a:t>
            </a:r>
            <a:r>
              <a:rPr lang="en-US" sz="1200" dirty="0" err="1">
                <a:solidFill>
                  <a:schemeClr val="tx1">
                    <a:lumMod val="85000"/>
                    <a:lumOff val="15000"/>
                  </a:schemeClr>
                </a:solidFill>
                <a:latin typeface="Helvetica"/>
                <a:cs typeface="Helvetica"/>
              </a:rPr>
              <a:t>vite</a:t>
            </a:r>
            <a:r>
              <a:rPr lang="zh-CN" altLang="en-US" sz="1200" dirty="0">
                <a:solidFill>
                  <a:schemeClr val="tx1">
                    <a:lumMod val="85000"/>
                    <a:lumOff val="15000"/>
                  </a:schemeClr>
                </a:solidFill>
                <a:latin typeface="Helvetica"/>
                <a:cs typeface="Helvetica"/>
              </a:rPr>
              <a:t>配置</a:t>
            </a:r>
            <a:endParaRPr lang="zh-CN" altLang="en-US" sz="1200" dirty="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配置 ip 访问项目</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24071"/>
            <a:ext cx="6545580" cy="39681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vite 启动后出现 “ Network: use --host to expose ”</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vite v2.3.7 dev server running at:</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Local: http://localhost:3000/</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Network: use `--host` to expose</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是因为 IP 没有做配置，所以不能从 IP 启动，需要在 vite.config.js 做相应配置： 在 vite.config.js 中添加 server.host 为 0.0.0.0</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export default defineConfig({</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plugins: [vue()],</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 在文件中添加以下内容</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server: {</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host: '0.0.0.0'</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重新启动后显示</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vite v2.3.7 dev server running at:</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Local:    http://localhost:3000/</a:t>
            </a: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Network:  http://192.168.199.127:3000/</a:t>
            </a:r>
            <a:endParaRPr lang="zh-CN" sz="14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配置多环境变量</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24071"/>
            <a:ext cx="6545580" cy="520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sz="1400" dirty="0">
                <a:solidFill>
                  <a:schemeClr val="tx1">
                    <a:lumMod val="85000"/>
                    <a:lumOff val="15000"/>
                  </a:schemeClr>
                </a:solidFill>
                <a:latin typeface="Helvetica"/>
                <a:cs typeface="Helvetica"/>
              </a:rPr>
              <a:t>文档：https://cn.vitejs.dev/guide/env-and-mode.html</a:t>
            </a:r>
            <a:endParaRPr lang="zh-CN"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zh-CN" sz="14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cstate="print"/>
          <a:stretch>
            <a:fillRect/>
          </a:stretch>
        </p:blipFill>
        <p:spPr>
          <a:xfrm>
            <a:off x="2105660" y="928370"/>
            <a:ext cx="3088005" cy="3846830"/>
          </a:xfrm>
          <a:prstGeom prst="rect">
            <a:avLst/>
          </a:prstGeom>
        </p:spPr>
      </p:pic>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less</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24071"/>
            <a:ext cx="6545580" cy="4524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b="1" dirty="0" err="1">
                <a:solidFill>
                  <a:schemeClr val="tx1">
                    <a:lumMod val="85000"/>
                    <a:lumOff val="15000"/>
                  </a:schemeClr>
                </a:solidFill>
                <a:latin typeface="Helvetica"/>
                <a:cs typeface="Helvetica"/>
              </a:rPr>
              <a:t>安装依赖</a:t>
            </a:r>
            <a:endParaRPr lang="en-US" altLang="zh-CN" sz="1200" b="1"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p</a:t>
            </a:r>
            <a:r>
              <a:rPr lang="zh-CN" sz="1200" dirty="0">
                <a:solidFill>
                  <a:schemeClr val="tx1">
                    <a:lumMod val="85000"/>
                    <a:lumOff val="15000"/>
                  </a:schemeClr>
                </a:solidFill>
                <a:latin typeface="Helvetica"/>
                <a:cs typeface="Helvetica"/>
              </a:rPr>
              <a:t>npm add -D less</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b="1" dirty="0" smtClean="0">
                <a:solidFill>
                  <a:schemeClr val="tx1">
                    <a:lumMod val="85000"/>
                    <a:lumOff val="15000"/>
                  </a:schemeClr>
                </a:solidFill>
                <a:latin typeface="Helvetica"/>
                <a:cs typeface="Helvetica"/>
              </a:rPr>
              <a:t>使用</a:t>
            </a:r>
            <a:r>
              <a:rPr lang="zh-CN" altLang="en-US" sz="1200" b="1" dirty="0" smtClean="0">
                <a:solidFill>
                  <a:schemeClr val="tx1">
                    <a:lumMod val="85000"/>
                    <a:lumOff val="15000"/>
                  </a:schemeClr>
                </a:solidFill>
                <a:latin typeface="Helvetica"/>
                <a:cs typeface="Helvetica"/>
              </a:rPr>
              <a:t>：</a:t>
            </a:r>
            <a:r>
              <a:rPr lang="zh-CN" sz="1200" b="1" dirty="0" smtClean="0">
                <a:solidFill>
                  <a:schemeClr val="tx1">
                    <a:lumMod val="85000"/>
                    <a:lumOff val="15000"/>
                  </a:schemeClr>
                </a:solidFill>
                <a:latin typeface="Helvetica"/>
                <a:cs typeface="Helvetica"/>
              </a:rPr>
              <a:t> </a:t>
            </a:r>
            <a:endParaRPr lang="en-US" altLang="zh-CN" sz="1200" b="1" dirty="0" smtClean="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b="1" dirty="0" smtClean="0">
                <a:solidFill>
                  <a:srgbClr val="FF0000"/>
                </a:solidFill>
                <a:latin typeface="Helvetica"/>
                <a:cs typeface="Helvetica"/>
              </a:rPr>
              <a:t>每个</a:t>
            </a:r>
            <a:r>
              <a:rPr lang="zh-CN" sz="1200" b="1" dirty="0">
                <a:solidFill>
                  <a:srgbClr val="FF0000"/>
                </a:solidFill>
                <a:latin typeface="Helvetica"/>
                <a:cs typeface="Helvetica"/>
              </a:rPr>
              <a:t>页面</a:t>
            </a:r>
            <a:r>
              <a:rPr lang="zh-CN" sz="1200" dirty="0">
                <a:solidFill>
                  <a:schemeClr val="tx1">
                    <a:lumMod val="85000"/>
                    <a:lumOff val="15000"/>
                  </a:schemeClr>
                </a:solidFill>
                <a:latin typeface="Helvetica"/>
                <a:cs typeface="Helvetica"/>
              </a:rPr>
              <a:t>自己对应的样式都写在自己的 .vue 文件之中 scoped 它顾名思义给 css 加了一个域的概念。</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&lt;style lang="</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"&gt;</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 global styles */</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&lt;/style&gt;</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&lt;style lang="</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 scoped&gt;</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 local styles */</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&lt;/style&gt;</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引入</a:t>
            </a:r>
            <a:r>
              <a:rPr lang="zh-CN" sz="1200" b="1" dirty="0">
                <a:solidFill>
                  <a:srgbClr val="FF0000"/>
                </a:solidFill>
                <a:latin typeface="Helvetica"/>
                <a:cs typeface="Helvetica"/>
              </a:rPr>
              <a:t>全局样式</a:t>
            </a:r>
            <a:endParaRPr lang="zh-CN" sz="1200" b="1" dirty="0">
              <a:solidFill>
                <a:srgbClr val="FF0000"/>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import '@/styles/index.</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b="1" dirty="0">
                <a:solidFill>
                  <a:srgbClr val="FF0000"/>
                </a:solidFill>
                <a:latin typeface="Helvetica"/>
                <a:cs typeface="Helvetica"/>
              </a:rPr>
              <a:t>全局变量</a:t>
            </a:r>
            <a:r>
              <a:rPr lang="zh-CN" sz="1200" dirty="0">
                <a:solidFill>
                  <a:schemeClr val="tx1">
                    <a:lumMod val="85000"/>
                    <a:lumOff val="15000"/>
                  </a:schemeClr>
                </a:solidFill>
                <a:latin typeface="Helvetica"/>
                <a:cs typeface="Helvetica"/>
              </a:rPr>
              <a:t>vite.config.js 添加配置</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css: {</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preprocessorOptions: {</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 {</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additionalData: `</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@import "@/styles/mixin.</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@import "@/styles/variables.</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endParaRPr 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endParaRPr lang="zh-CN" sz="1200" dirty="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识别 nodejs 内置模块</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342390" y="1036821"/>
            <a:ext cx="6545580" cy="2059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path 模块是 node.js 内置的功能，但是 node.js 本身并不支持 typescript，所以直接在 typescript 项目里使用是不行的</a:t>
            </a: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解决方法：安装@types/node</a:t>
            </a: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pnpm i -D @types/node</a:t>
            </a: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在 vite.config.js 中使用</a:t>
            </a: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import { resolve } from 'path'</a:t>
            </a:r>
            <a:endParaRPr lang="en-US" altLang="zh-CN" sz="16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vue-router4</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323340" y="758691"/>
            <a:ext cx="6545580" cy="305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cs typeface="Helvetica"/>
              </a:rPr>
              <a:t>初始化项目集成了 vue-router，我们这里只做配置</a:t>
            </a:r>
            <a:endParaRPr lang="en-US" altLang="zh-CN" sz="140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cstate="print"/>
          <a:stretch>
            <a:fillRect/>
          </a:stretch>
        </p:blipFill>
        <p:spPr>
          <a:xfrm>
            <a:off x="1986280" y="1019175"/>
            <a:ext cx="5067300" cy="3711575"/>
          </a:xfrm>
          <a:prstGeom prst="rect">
            <a:avLst/>
          </a:prstGeom>
        </p:spPr>
      </p:pic>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vue-router4</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624205" y="782955"/>
            <a:ext cx="3890010" cy="39020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b="1" dirty="0" err="1">
                <a:solidFill>
                  <a:srgbClr val="FF0000"/>
                </a:solidFill>
                <a:latin typeface="Helvetica"/>
                <a:cs typeface="Helvetica"/>
              </a:rPr>
              <a:t>两种跳转方式</a:t>
            </a:r>
            <a:endParaRPr lang="en-US" altLang="zh-CN" sz="1200" b="1" dirty="0">
              <a:solidFill>
                <a:srgbClr val="FF0000"/>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200" b="1"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&lt;router-link :to="{ path: '/</a:t>
            </a:r>
            <a:r>
              <a:rPr lang="en-US" altLang="zh-CN" sz="1200" dirty="0" err="1">
                <a:solidFill>
                  <a:schemeClr val="tx1">
                    <a:lumMod val="85000"/>
                    <a:lumOff val="15000"/>
                  </a:schemeClr>
                </a:solidFill>
                <a:latin typeface="Helvetica"/>
                <a:cs typeface="Helvetica"/>
              </a:rPr>
              <a:t>courseinfo</a:t>
            </a:r>
            <a:r>
              <a:rPr lang="en-US" altLang="zh-CN" sz="1200" dirty="0">
                <a:solidFill>
                  <a:schemeClr val="tx1">
                    <a:lumMod val="85000"/>
                    <a:lumOff val="15000"/>
                  </a:schemeClr>
                </a:solidFill>
                <a:latin typeface="Helvetica"/>
                <a:cs typeface="Helvetica"/>
              </a:rPr>
              <a:t>/c' }"&gt;</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跳转到详情页</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&lt;/router-link&gt;</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import { </a:t>
            </a:r>
            <a:r>
              <a:rPr lang="en-US" altLang="zh-CN" sz="1200" dirty="0" err="1">
                <a:solidFill>
                  <a:schemeClr val="tx1">
                    <a:lumMod val="85000"/>
                    <a:lumOff val="15000"/>
                  </a:schemeClr>
                </a:solidFill>
                <a:latin typeface="Helvetica"/>
                <a:cs typeface="Helvetica"/>
              </a:rPr>
              <a:t>useRouter</a:t>
            </a: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useRoute</a:t>
            </a:r>
            <a:r>
              <a:rPr lang="en-US" altLang="zh-CN" sz="1200" dirty="0">
                <a:solidFill>
                  <a:schemeClr val="tx1">
                    <a:lumMod val="85000"/>
                    <a:lumOff val="15000"/>
                  </a:schemeClr>
                </a:solidFill>
                <a:latin typeface="Helvetica"/>
                <a:cs typeface="Helvetica"/>
              </a:rPr>
              <a:t> } from '</a:t>
            </a:r>
            <a:r>
              <a:rPr lang="en-US" altLang="zh-CN" sz="1200" dirty="0" err="1">
                <a:solidFill>
                  <a:schemeClr val="tx1">
                    <a:lumMod val="85000"/>
                    <a:lumOff val="15000"/>
                  </a:schemeClr>
                </a:solidFill>
                <a:latin typeface="Helvetica"/>
                <a:cs typeface="Helvetica"/>
              </a:rPr>
              <a:t>vue</a:t>
            </a:r>
            <a:r>
              <a:rPr lang="en-US" altLang="zh-CN" sz="1200" dirty="0">
                <a:solidFill>
                  <a:schemeClr val="tx1">
                    <a:lumMod val="85000"/>
                    <a:lumOff val="15000"/>
                  </a:schemeClr>
                </a:solidFill>
                <a:latin typeface="Helvetica"/>
                <a:cs typeface="Helvetica"/>
              </a:rPr>
              <a:t>-router'</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export default {</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setup() {</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const router = </a:t>
            </a:r>
            <a:r>
              <a:rPr lang="en-US" altLang="zh-CN" sz="1200" dirty="0" err="1">
                <a:solidFill>
                  <a:schemeClr val="tx1">
                    <a:lumMod val="85000"/>
                    <a:lumOff val="15000"/>
                  </a:schemeClr>
                </a:solidFill>
                <a:latin typeface="Helvetica"/>
                <a:cs typeface="Helvetica"/>
              </a:rPr>
              <a:t>useRouter</a:t>
            </a:r>
            <a:r>
              <a:rPr lang="en-US" altLang="zh-CN" sz="1200" dirty="0">
                <a:solidFill>
                  <a:schemeClr val="tx1">
                    <a:lumMod val="85000"/>
                    <a:lumOff val="15000"/>
                  </a:schemeClr>
                </a:solidFill>
                <a:latin typeface="Helvetica"/>
                <a:cs typeface="Helvetica"/>
              </a:rPr>
              <a:t>()</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const route = </a:t>
            </a:r>
            <a:r>
              <a:rPr lang="en-US" altLang="zh-CN" sz="1200" dirty="0" err="1">
                <a:solidFill>
                  <a:schemeClr val="tx1">
                    <a:lumMod val="85000"/>
                    <a:lumOff val="15000"/>
                  </a:schemeClr>
                </a:solidFill>
                <a:latin typeface="Helvetica"/>
                <a:cs typeface="Helvetica"/>
              </a:rPr>
              <a:t>useRoute</a:t>
            </a:r>
            <a:r>
              <a:rPr lang="en-US" altLang="zh-CN" sz="1200" dirty="0">
                <a:solidFill>
                  <a:schemeClr val="tx1">
                    <a:lumMod val="85000"/>
                    <a:lumOff val="15000"/>
                  </a:schemeClr>
                </a:solidFill>
                <a:latin typeface="Helvetica"/>
                <a:cs typeface="Helvetica"/>
              </a:rPr>
              <a:t>()</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function </a:t>
            </a:r>
            <a:r>
              <a:rPr lang="en-US" altLang="zh-CN" sz="1200" dirty="0" err="1">
                <a:solidFill>
                  <a:schemeClr val="tx1">
                    <a:lumMod val="85000"/>
                    <a:lumOff val="15000"/>
                  </a:schemeClr>
                </a:solidFill>
                <a:latin typeface="Helvetica"/>
                <a:cs typeface="Helvetica"/>
              </a:rPr>
              <a:t>pushWithQuery</a:t>
            </a:r>
            <a:r>
              <a:rPr lang="en-US" altLang="zh-CN" sz="1200" dirty="0">
                <a:solidFill>
                  <a:schemeClr val="tx1">
                    <a:lumMod val="85000"/>
                    <a:lumOff val="15000"/>
                  </a:schemeClr>
                </a:solidFill>
                <a:latin typeface="Helvetica"/>
                <a:cs typeface="Helvetica"/>
              </a:rPr>
              <a:t>(query) {</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router.push</a:t>
            </a:r>
            <a:r>
              <a:rPr lang="en-US" altLang="zh-CN" sz="1200" dirty="0">
                <a:solidFill>
                  <a:schemeClr val="tx1">
                    <a:lumMod val="85000"/>
                    <a:lumOff val="15000"/>
                  </a:schemeClr>
                </a:solidFill>
                <a:latin typeface="Helvetica"/>
                <a:cs typeface="Helvetica"/>
              </a:rPr>
              <a:t>({</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name: 'search',</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query: {</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route.query</a:t>
            </a:r>
            <a:r>
              <a:rPr lang="en-US" altLang="zh-CN" sz="1200" dirty="0">
                <a:solidFill>
                  <a:schemeClr val="tx1">
                    <a:lumMod val="85000"/>
                    <a:lumOff val="15000"/>
                  </a:schemeClr>
                </a:solidFill>
                <a:latin typeface="Helvetica"/>
                <a:cs typeface="Helvetica"/>
              </a:rPr>
              <a:t>,</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200" dirty="0">
              <a:solidFill>
                <a:schemeClr val="tx1">
                  <a:lumMod val="85000"/>
                  <a:lumOff val="15000"/>
                </a:schemeClr>
              </a:solidFill>
              <a:latin typeface="Helvetica"/>
              <a:cs typeface="Helvetica"/>
            </a:endParaRPr>
          </a:p>
        </p:txBody>
      </p:sp>
      <p:sp>
        <p:nvSpPr>
          <p:cNvPr id="2" name="文本框 1"/>
          <p:cNvSpPr txBox="1"/>
          <p:nvPr>
            <p:custDataLst>
              <p:tags r:id="rId2"/>
            </p:custDataLst>
          </p:nvPr>
        </p:nvSpPr>
        <p:spPr>
          <a:xfrm>
            <a:off x="4639310" y="874395"/>
            <a:ext cx="3890010" cy="39020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router 是指整个路由实例,你可以操控整个路由,通过'router.push'往其中添加任意的路由对象.包含了所有的路由，和许多关键的 属性和对象</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route 是一个跳转的路由对象，每个路由都会有一个 route 对象，是一个 局部的对象，可获取当前组件对应的 name、path、query、params等...</a:t>
            </a: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路由实例可以包含多个路由对象.它们是父子包含关系.</a:t>
            </a:r>
            <a:endParaRPr lang="en-US" altLang="zh-CN" sz="12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Pinia 状态管理</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323340" y="652145"/>
            <a:ext cx="6497955" cy="1524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dirty="0" err="1">
                <a:solidFill>
                  <a:schemeClr val="tx1">
                    <a:lumMod val="85000"/>
                    <a:lumOff val="15000"/>
                  </a:schemeClr>
                </a:solidFill>
                <a:latin typeface="Helvetica"/>
                <a:cs typeface="Helvetica"/>
              </a:rPr>
              <a:t>初始化项目集成了</a:t>
            </a: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pinia</a:t>
            </a:r>
            <a:r>
              <a:rPr lang="en-US" altLang="zh-CN" sz="1200" dirty="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我们这里只做配置</a:t>
            </a:r>
            <a:endParaRPr lang="en-US" altLang="zh-CN" sz="1200" dirty="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2" cstate="print"/>
          <a:stretch>
            <a:fillRect/>
          </a:stretch>
        </p:blipFill>
        <p:spPr>
          <a:xfrm>
            <a:off x="2283460" y="1354245"/>
            <a:ext cx="4578350" cy="2623185"/>
          </a:xfrm>
          <a:prstGeom prst="rect">
            <a:avLst/>
          </a:prstGeom>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1"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615440" y="1847850"/>
            <a:ext cx="2540635" cy="643890"/>
          </a:xfrm>
          <a:prstGeom prst="rect">
            <a:avLst/>
          </a:prstGeom>
          <a:noFill/>
        </p:spPr>
        <p:txBody>
          <a:bodyPr wrap="square" lIns="91438" tIns="45719" rIns="91438" bIns="45719" rtlCol="0">
            <a:spAutoFit/>
          </a:bodyPr>
          <a:lstStyle/>
          <a:p>
            <a:pPr algn="l"/>
            <a:r>
              <a:rPr kumimoji="1" lang="zh-CN" altLang="en-US" sz="3600" b="1" dirty="0">
                <a:solidFill>
                  <a:schemeClr val="bg1"/>
                </a:solidFill>
                <a:latin typeface="思源黑体 CN Regular" pitchFamily="34" charset="-122"/>
                <a:ea typeface="思源黑体 CN Regular" pitchFamily="34" charset="-122"/>
              </a:rPr>
              <a:t>技术栈介绍</a:t>
            </a:r>
            <a:endParaRPr kumimoji="1" lang="zh-CN" altLang="en-US" sz="3600" b="1" dirty="0">
              <a:solidFill>
                <a:schemeClr val="bg1"/>
              </a:solidFill>
              <a:latin typeface="思源黑体 CN Regular" pitchFamily="34" charset="-122"/>
              <a:ea typeface="思源黑体 CN Regular" pitchFamily="34" charset="-122"/>
            </a:endParaRPr>
          </a:p>
        </p:txBody>
      </p:sp>
      <p:sp>
        <p:nvSpPr>
          <p:cNvPr id="35" name="矩形 34"/>
          <p:cNvSpPr/>
          <p:nvPr/>
        </p:nvSpPr>
        <p:spPr>
          <a:xfrm>
            <a:off x="513741" y="1408648"/>
            <a:ext cx="1321889" cy="1938992"/>
          </a:xfrm>
          <a:prstGeom prst="rect">
            <a:avLst/>
          </a:prstGeom>
        </p:spPr>
        <p:txBody>
          <a:bodyPr wrap="square" lIns="91438" tIns="45719" rIns="91438" bIns="45719">
            <a:spAutoFit/>
          </a:bodyPr>
          <a:lstStyle/>
          <a:p>
            <a:pPr algn="ctr">
              <a:lnSpc>
                <a:spcPct val="80000"/>
              </a:lnSpc>
            </a:pPr>
            <a:r>
              <a:rPr kumimoji="1" lang="en-US" altLang="zh-CN" sz="15000" dirty="0">
                <a:solidFill>
                  <a:schemeClr val="bg1"/>
                </a:solidFill>
              </a:rPr>
              <a:t>1</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2"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Pinia 状态管理</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4755497" y="758825"/>
            <a:ext cx="4118610" cy="39020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sz="1200" b="1" dirty="0">
                <a:solidFill>
                  <a:schemeClr val="tx1">
                    <a:lumMod val="85000"/>
                    <a:lumOff val="15000"/>
                  </a:schemeClr>
                </a:solidFill>
                <a:latin typeface="Helvetica"/>
                <a:ea typeface="宋体" panose="02010600030101010101" pitchFamily="2" charset="-122"/>
                <a:cs typeface="Helvetica"/>
              </a:rPr>
              <a:t>页面使用</a:t>
            </a:r>
            <a:r>
              <a:rPr lang="en-US" altLang="zh-CN" sz="1200" b="1" dirty="0" err="1">
                <a:solidFill>
                  <a:schemeClr val="tx1">
                    <a:lumMod val="85000"/>
                    <a:lumOff val="15000"/>
                  </a:schemeClr>
                </a:solidFill>
                <a:latin typeface="Helvetica"/>
                <a:ea typeface="宋体" panose="02010600030101010101" pitchFamily="2" charset="-122"/>
                <a:cs typeface="Helvetica"/>
              </a:rPr>
              <a:t>pinia</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&lt;script setup </a:t>
            </a:r>
            <a:r>
              <a:rPr lang="en-US" altLang="zh-CN" sz="900" dirty="0" err="1">
                <a:solidFill>
                  <a:schemeClr val="tx1">
                    <a:lumMod val="85000"/>
                    <a:lumOff val="15000"/>
                  </a:schemeClr>
                </a:solidFill>
                <a:latin typeface="Helvetica"/>
                <a:cs typeface="Helvetica"/>
              </a:rPr>
              <a:t>lang</a:t>
            </a:r>
            <a:r>
              <a:rPr lang="en-US" altLang="zh-CN" sz="900" dirty="0">
                <a:solidFill>
                  <a:schemeClr val="tx1">
                    <a:lumMod val="85000"/>
                    <a:lumOff val="15000"/>
                  </a:schemeClr>
                </a:solidFill>
                <a:latin typeface="Helvetica"/>
                <a:cs typeface="Helvetica"/>
              </a:rPr>
              <a:t>="</a:t>
            </a:r>
            <a:r>
              <a:rPr lang="en-US" altLang="zh-CN" sz="900" dirty="0" err="1">
                <a:solidFill>
                  <a:schemeClr val="tx1">
                    <a:lumMod val="85000"/>
                    <a:lumOff val="15000"/>
                  </a:schemeClr>
                </a:solidFill>
                <a:latin typeface="Helvetica"/>
                <a:cs typeface="Helvetica"/>
              </a:rPr>
              <a:t>ts</a:t>
            </a:r>
            <a:r>
              <a:rPr lang="en-US" altLang="zh-CN" sz="900" dirty="0">
                <a:solidFill>
                  <a:schemeClr val="tx1">
                    <a:lumMod val="85000"/>
                    <a:lumOff val="15000"/>
                  </a:schemeClr>
                </a:solidFill>
                <a:latin typeface="Helvetica"/>
                <a:cs typeface="Helvetica"/>
              </a:rPr>
              <a:t>"&gt;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import { </a:t>
            </a:r>
            <a:r>
              <a:rPr lang="en-US" altLang="zh-CN" sz="900" dirty="0" err="1">
                <a:solidFill>
                  <a:schemeClr val="tx1">
                    <a:lumMod val="85000"/>
                    <a:lumOff val="15000"/>
                  </a:schemeClr>
                </a:solidFill>
                <a:latin typeface="Helvetica"/>
                <a:cs typeface="Helvetica"/>
              </a:rPr>
              <a:t>useUserStore</a:t>
            </a:r>
            <a:r>
              <a:rPr lang="en-US" altLang="zh-CN" sz="900" dirty="0">
                <a:solidFill>
                  <a:schemeClr val="tx1">
                    <a:lumMod val="85000"/>
                    <a:lumOff val="15000"/>
                  </a:schemeClr>
                </a:solidFill>
                <a:latin typeface="Helvetica"/>
                <a:cs typeface="Helvetica"/>
              </a:rPr>
              <a:t> } from '@/store/user'</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import { </a:t>
            </a:r>
            <a:r>
              <a:rPr lang="en-US" altLang="zh-CN" sz="900" dirty="0" err="1">
                <a:solidFill>
                  <a:schemeClr val="tx1">
                    <a:lumMod val="85000"/>
                    <a:lumOff val="15000"/>
                  </a:schemeClr>
                </a:solidFill>
                <a:latin typeface="Helvetica"/>
                <a:cs typeface="Helvetica"/>
              </a:rPr>
              <a:t>useAppStore</a:t>
            </a:r>
            <a:r>
              <a:rPr lang="en-US" altLang="zh-CN" sz="900" dirty="0">
                <a:solidFill>
                  <a:schemeClr val="tx1">
                    <a:lumMod val="85000"/>
                    <a:lumOff val="15000"/>
                  </a:schemeClr>
                </a:solidFill>
                <a:latin typeface="Helvetica"/>
                <a:cs typeface="Helvetica"/>
              </a:rPr>
              <a:t> } from '@/store/app'</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import { </a:t>
            </a:r>
            <a:r>
              <a:rPr lang="en-US" altLang="zh-CN" sz="900" dirty="0" err="1">
                <a:solidFill>
                  <a:schemeClr val="tx1">
                    <a:lumMod val="85000"/>
                    <a:lumOff val="15000"/>
                  </a:schemeClr>
                </a:solidFill>
                <a:latin typeface="Helvetica"/>
                <a:cs typeface="Helvetica"/>
              </a:rPr>
              <a:t>storeToRefs</a:t>
            </a:r>
            <a:r>
              <a:rPr lang="en-US" altLang="zh-CN" sz="900" dirty="0">
                <a:solidFill>
                  <a:schemeClr val="tx1">
                    <a:lumMod val="85000"/>
                    <a:lumOff val="15000"/>
                  </a:schemeClr>
                </a:solidFill>
                <a:latin typeface="Helvetica"/>
                <a:cs typeface="Helvetica"/>
              </a:rPr>
              <a:t> } from '</a:t>
            </a:r>
            <a:r>
              <a:rPr lang="en-US" altLang="zh-CN" sz="900" dirty="0" err="1">
                <a:solidFill>
                  <a:schemeClr val="tx1">
                    <a:lumMod val="85000"/>
                    <a:lumOff val="15000"/>
                  </a:schemeClr>
                </a:solidFill>
                <a:latin typeface="Helvetica"/>
                <a:cs typeface="Helvetica"/>
              </a:rPr>
              <a:t>pinia</a:t>
            </a:r>
            <a:r>
              <a:rPr lang="en-US" altLang="zh-CN" sz="900" dirty="0">
                <a:solidFill>
                  <a:schemeClr val="tx1">
                    <a:lumMod val="85000"/>
                    <a:lumOff val="15000"/>
                  </a:schemeClr>
                </a:solidFill>
                <a:latin typeface="Helvetica"/>
                <a:cs typeface="Helvetica"/>
              </a:rPr>
              <a: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import { computed } from '</a:t>
            </a:r>
            <a:r>
              <a:rPr lang="en-US" altLang="zh-CN" sz="900" dirty="0" err="1">
                <a:solidFill>
                  <a:schemeClr val="tx1">
                    <a:lumMod val="85000"/>
                    <a:lumOff val="15000"/>
                  </a:schemeClr>
                </a:solidFill>
                <a:latin typeface="Helvetica"/>
                <a:cs typeface="Helvetica"/>
              </a:rPr>
              <a:t>vue</a:t>
            </a:r>
            <a:r>
              <a:rPr lang="en-US" altLang="zh-CN" sz="900" dirty="0">
                <a:solidFill>
                  <a:schemeClr val="tx1">
                    <a:lumMod val="85000"/>
                    <a:lumOff val="15000"/>
                  </a:schemeClr>
                </a:solidFill>
                <a:latin typeface="Helvetica"/>
                <a:cs typeface="Helvetica"/>
              </a:rPr>
              <a: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a:t>
            </a:r>
            <a:r>
              <a:rPr lang="en-US" altLang="zh-CN" sz="900" dirty="0" err="1">
                <a:solidFill>
                  <a:schemeClr val="tx1">
                    <a:lumMod val="85000"/>
                    <a:lumOff val="15000"/>
                  </a:schemeClr>
                </a:solidFill>
                <a:latin typeface="Helvetica"/>
                <a:cs typeface="Helvetica"/>
              </a:rPr>
              <a:t>userStore</a:t>
            </a:r>
            <a:r>
              <a:rPr lang="en-US" altLang="zh-CN" sz="900" dirty="0">
                <a:solidFill>
                  <a:schemeClr val="tx1">
                    <a:lumMod val="85000"/>
                    <a:lumOff val="15000"/>
                  </a:schemeClr>
                </a:solidFill>
                <a:latin typeface="Helvetica"/>
                <a:cs typeface="Helvetica"/>
              </a:rPr>
              <a:t> = </a:t>
            </a:r>
            <a:r>
              <a:rPr lang="en-US" altLang="zh-CN" sz="900" dirty="0" err="1">
                <a:solidFill>
                  <a:schemeClr val="tx1">
                    <a:lumMod val="85000"/>
                    <a:lumOff val="15000"/>
                  </a:schemeClr>
                </a:solidFill>
                <a:latin typeface="Helvetica"/>
                <a:cs typeface="Helvetica"/>
              </a:rPr>
              <a:t>useUserStore</a:t>
            </a:r>
            <a:r>
              <a:rPr lang="en-US" altLang="zh-CN" sz="900" dirty="0">
                <a:solidFill>
                  <a:schemeClr val="tx1">
                    <a:lumMod val="85000"/>
                    <a:lumOff val="15000"/>
                  </a:schemeClr>
                </a:solidFill>
                <a:latin typeface="Helvetica"/>
                <a:cs typeface="Helvetica"/>
              </a:rPr>
              <a: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a:t>
            </a:r>
            <a:r>
              <a:rPr lang="en-US" altLang="zh-CN" sz="900" dirty="0" err="1">
                <a:solidFill>
                  <a:schemeClr val="tx1">
                    <a:lumMod val="85000"/>
                    <a:lumOff val="15000"/>
                  </a:schemeClr>
                </a:solidFill>
                <a:latin typeface="Helvetica"/>
                <a:cs typeface="Helvetica"/>
              </a:rPr>
              <a:t>appStore</a:t>
            </a:r>
            <a:r>
              <a:rPr lang="en-US" altLang="zh-CN" sz="900" dirty="0">
                <a:solidFill>
                  <a:schemeClr val="tx1">
                    <a:lumMod val="85000"/>
                    <a:lumOff val="15000"/>
                  </a:schemeClr>
                </a:solidFill>
                <a:latin typeface="Helvetica"/>
                <a:cs typeface="Helvetica"/>
              </a:rPr>
              <a:t> = </a:t>
            </a:r>
            <a:r>
              <a:rPr lang="en-US" altLang="zh-CN" sz="900" dirty="0" err="1">
                <a:solidFill>
                  <a:schemeClr val="tx1">
                    <a:lumMod val="85000"/>
                    <a:lumOff val="15000"/>
                  </a:schemeClr>
                </a:solidFill>
                <a:latin typeface="Helvetica"/>
                <a:cs typeface="Helvetica"/>
              </a:rPr>
              <a:t>useAppStore</a:t>
            </a:r>
            <a:r>
              <a:rPr lang="en-US" altLang="zh-CN" sz="900" dirty="0">
                <a:solidFill>
                  <a:schemeClr val="tx1">
                    <a:lumMod val="85000"/>
                    <a:lumOff val="15000"/>
                  </a:schemeClr>
                </a:solidFill>
                <a:latin typeface="Helvetica"/>
                <a:cs typeface="Helvetica"/>
              </a:rPr>
              <a: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name = computed(() =&gt; userStore.name)</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 age } = </a:t>
            </a:r>
            <a:r>
              <a:rPr lang="en-US" altLang="zh-CN" sz="900" dirty="0" err="1">
                <a:solidFill>
                  <a:schemeClr val="tx1">
                    <a:lumMod val="85000"/>
                    <a:lumOff val="15000"/>
                  </a:schemeClr>
                </a:solidFill>
                <a:latin typeface="Helvetica"/>
                <a:cs typeface="Helvetica"/>
              </a:rPr>
              <a:t>storeToRefs</a:t>
            </a:r>
            <a:r>
              <a:rPr lang="en-US" altLang="zh-CN" sz="900" dirty="0">
                <a:solidFill>
                  <a:schemeClr val="tx1">
                    <a:lumMod val="85000"/>
                    <a:lumOff val="15000"/>
                  </a:schemeClr>
                </a:solidFill>
                <a:latin typeface="Helvetica"/>
                <a:cs typeface="Helvetica"/>
              </a:rPr>
              <a:t>(</a:t>
            </a:r>
            <a:r>
              <a:rPr lang="en-US" altLang="zh-CN" sz="900" dirty="0" err="1">
                <a:solidFill>
                  <a:schemeClr val="tx1">
                    <a:lumMod val="85000"/>
                    <a:lumOff val="15000"/>
                  </a:schemeClr>
                </a:solidFill>
                <a:latin typeface="Helvetica"/>
                <a:cs typeface="Helvetica"/>
              </a:rPr>
              <a:t>userStore</a:t>
            </a:r>
            <a:r>
              <a:rPr lang="en-US" altLang="zh-CN" sz="900" dirty="0">
                <a:solidFill>
                  <a:schemeClr val="tx1">
                    <a:lumMod val="85000"/>
                    <a:lumOff val="15000"/>
                  </a:schemeClr>
                </a:solidFill>
                <a:latin typeface="Helvetica"/>
                <a:cs typeface="Helvetica"/>
              </a:rPr>
              <a: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a:t>
            </a:r>
            <a:r>
              <a:rPr lang="en-US" altLang="zh-CN" sz="900" dirty="0" err="1">
                <a:solidFill>
                  <a:schemeClr val="tx1">
                    <a:lumMod val="85000"/>
                    <a:lumOff val="15000"/>
                  </a:schemeClr>
                </a:solidFill>
                <a:latin typeface="Helvetica"/>
                <a:cs typeface="Helvetica"/>
              </a:rPr>
              <a:t>updateUserState</a:t>
            </a:r>
            <a:r>
              <a:rPr lang="en-US" altLang="zh-CN" sz="900" dirty="0">
                <a:solidFill>
                  <a:schemeClr val="tx1">
                    <a:lumMod val="85000"/>
                    <a:lumOff val="15000"/>
                  </a:schemeClr>
                </a:solidFill>
                <a:latin typeface="Helvetica"/>
                <a:cs typeface="Helvetica"/>
              </a:rPr>
              <a:t> = () =&gt; {</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const { name, age } = </a:t>
            </a:r>
            <a:r>
              <a:rPr lang="en-US" altLang="zh-CN" sz="900" dirty="0" err="1">
                <a:solidFill>
                  <a:schemeClr val="tx1">
                    <a:lumMod val="85000"/>
                    <a:lumOff val="15000"/>
                  </a:schemeClr>
                </a:solidFill>
                <a:latin typeface="Helvetica"/>
                <a:cs typeface="Helvetica"/>
              </a:rPr>
              <a:t>userStore.$state</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a:t>
            </a:r>
            <a:r>
              <a:rPr lang="en-US" altLang="zh-CN" sz="900" dirty="0" err="1">
                <a:solidFill>
                  <a:schemeClr val="tx1">
                    <a:lumMod val="85000"/>
                    <a:lumOff val="15000"/>
                  </a:schemeClr>
                </a:solidFill>
                <a:latin typeface="Helvetica"/>
                <a:cs typeface="Helvetica"/>
              </a:rPr>
              <a:t>userStore.updateState</a:t>
            </a:r>
            <a:r>
              <a:rPr lang="en-US" altLang="zh-CN" sz="900" dirty="0">
                <a:solidFill>
                  <a:schemeClr val="tx1">
                    <a:lumMod val="85000"/>
                    <a:lumOff val="15000"/>
                  </a:schemeClr>
                </a:solidFill>
                <a:latin typeface="Helvetica"/>
                <a:cs typeface="Helvetica"/>
              </a:rPr>
              <a: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name: name + 1,</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age: age + 1</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&lt;/script&gt;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&lt;template&gt;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&lt;div&gt;</a:t>
            </a:r>
            <a:r>
              <a:rPr lang="en-US" altLang="zh-CN" sz="900" dirty="0" err="1">
                <a:solidFill>
                  <a:schemeClr val="tx1">
                    <a:lumMod val="85000"/>
                    <a:lumOff val="15000"/>
                  </a:schemeClr>
                </a:solidFill>
                <a:latin typeface="Helvetica"/>
                <a:cs typeface="Helvetica"/>
              </a:rPr>
              <a:t>姓名</a:t>
            </a:r>
            <a:r>
              <a:rPr lang="en-US" altLang="zh-CN" sz="900" dirty="0">
                <a:solidFill>
                  <a:schemeClr val="tx1">
                    <a:lumMod val="85000"/>
                    <a:lumOff val="15000"/>
                  </a:schemeClr>
                </a:solidFill>
                <a:latin typeface="Helvetica"/>
                <a:cs typeface="Helvetica"/>
              </a:rPr>
              <a:t>：{{ name }}&lt;/div&gt;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&lt;div&gt;</a:t>
            </a:r>
            <a:r>
              <a:rPr lang="en-US" altLang="zh-CN" sz="900" dirty="0" err="1">
                <a:solidFill>
                  <a:schemeClr val="tx1">
                    <a:lumMod val="85000"/>
                    <a:lumOff val="15000"/>
                  </a:schemeClr>
                </a:solidFill>
                <a:latin typeface="Helvetica"/>
                <a:cs typeface="Helvetica"/>
              </a:rPr>
              <a:t>年龄</a:t>
            </a:r>
            <a:r>
              <a:rPr lang="en-US" altLang="zh-CN" sz="900" dirty="0">
                <a:solidFill>
                  <a:schemeClr val="tx1">
                    <a:lumMod val="85000"/>
                    <a:lumOff val="15000"/>
                  </a:schemeClr>
                </a:solidFill>
                <a:latin typeface="Helvetica"/>
                <a:cs typeface="Helvetica"/>
              </a:rPr>
              <a:t>：{{ age }}&lt;/div&gt;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&lt;div&gt;</a:t>
            </a:r>
            <a:r>
              <a:rPr lang="en-US" altLang="zh-CN" sz="900" dirty="0" err="1">
                <a:solidFill>
                  <a:schemeClr val="tx1">
                    <a:lumMod val="85000"/>
                    <a:lumOff val="15000"/>
                  </a:schemeClr>
                </a:solidFill>
                <a:latin typeface="Helvetica"/>
                <a:cs typeface="Helvetica"/>
              </a:rPr>
              <a:t>计算的名字</a:t>
            </a:r>
            <a:r>
              <a:rPr lang="en-US" altLang="zh-CN" sz="900" dirty="0">
                <a:solidFill>
                  <a:schemeClr val="tx1">
                    <a:lumMod val="85000"/>
                    <a:lumOff val="15000"/>
                  </a:schemeClr>
                </a:solidFill>
                <a:latin typeface="Helvetica"/>
                <a:cs typeface="Helvetica"/>
              </a:rPr>
              <a:t>：{{ </a:t>
            </a:r>
            <a:r>
              <a:rPr lang="en-US" altLang="zh-CN" sz="900" dirty="0" err="1">
                <a:solidFill>
                  <a:schemeClr val="tx1">
                    <a:lumMod val="85000"/>
                    <a:lumOff val="15000"/>
                  </a:schemeClr>
                </a:solidFill>
                <a:latin typeface="Helvetica"/>
                <a:cs typeface="Helvetica"/>
              </a:rPr>
              <a:t>userStore.fullName</a:t>
            </a:r>
            <a:r>
              <a:rPr lang="en-US" altLang="zh-CN" sz="900" dirty="0">
                <a:solidFill>
                  <a:schemeClr val="tx1">
                    <a:lumMod val="85000"/>
                    <a:lumOff val="15000"/>
                  </a:schemeClr>
                </a:solidFill>
                <a:latin typeface="Helvetica"/>
                <a:cs typeface="Helvetica"/>
              </a:rPr>
              <a:t> }}&lt;/div&gt;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&lt;div&gt;</a:t>
            </a:r>
            <a:r>
              <a:rPr lang="en-US" altLang="zh-CN" sz="900" dirty="0" err="1">
                <a:solidFill>
                  <a:schemeClr val="tx1">
                    <a:lumMod val="85000"/>
                    <a:lumOff val="15000"/>
                  </a:schemeClr>
                </a:solidFill>
                <a:latin typeface="Helvetica"/>
                <a:cs typeface="Helvetica"/>
              </a:rPr>
              <a:t>app的config</a:t>
            </a:r>
            <a:r>
              <a:rPr lang="en-US" altLang="zh-CN" sz="900" dirty="0">
                <a:solidFill>
                  <a:schemeClr val="tx1">
                    <a:lumMod val="85000"/>
                    <a:lumOff val="15000"/>
                  </a:schemeClr>
                </a:solidFill>
                <a:latin typeface="Helvetica"/>
                <a:cs typeface="Helvetica"/>
              </a:rPr>
              <a:t>: {{ </a:t>
            </a:r>
            <a:r>
              <a:rPr lang="en-US" altLang="zh-CN" sz="900" dirty="0" err="1">
                <a:solidFill>
                  <a:schemeClr val="tx1">
                    <a:lumMod val="85000"/>
                    <a:lumOff val="15000"/>
                  </a:schemeClr>
                </a:solidFill>
                <a:latin typeface="Helvetica"/>
                <a:cs typeface="Helvetica"/>
              </a:rPr>
              <a:t>appStore.config</a:t>
            </a:r>
            <a:r>
              <a:rPr lang="en-US" altLang="zh-CN" sz="900" dirty="0">
                <a:solidFill>
                  <a:schemeClr val="tx1">
                    <a:lumMod val="85000"/>
                    <a:lumOff val="15000"/>
                  </a:schemeClr>
                </a:solidFill>
                <a:latin typeface="Helvetica"/>
                <a:cs typeface="Helvetica"/>
              </a:rPr>
              <a:t> }}&lt;/div&gt;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&lt;button @click="</a:t>
            </a:r>
            <a:r>
              <a:rPr lang="en-US" altLang="zh-CN" sz="900" dirty="0" err="1">
                <a:solidFill>
                  <a:schemeClr val="tx1">
                    <a:lumMod val="85000"/>
                    <a:lumOff val="15000"/>
                  </a:schemeClr>
                </a:solidFill>
                <a:latin typeface="Helvetica"/>
                <a:cs typeface="Helvetica"/>
              </a:rPr>
              <a:t>updateUserState</a:t>
            </a:r>
            <a:r>
              <a:rPr lang="en-US" altLang="zh-CN" sz="900" dirty="0">
                <a:solidFill>
                  <a:schemeClr val="tx1">
                    <a:lumMod val="85000"/>
                    <a:lumOff val="15000"/>
                  </a:schemeClr>
                </a:solidFill>
                <a:latin typeface="Helvetica"/>
                <a:cs typeface="Helvetica"/>
              </a:rPr>
              <a:t>"&gt;</a:t>
            </a:r>
            <a:r>
              <a:rPr lang="en-US" altLang="zh-CN" sz="900" dirty="0" err="1">
                <a:solidFill>
                  <a:schemeClr val="tx1">
                    <a:lumMod val="85000"/>
                    <a:lumOff val="15000"/>
                  </a:schemeClr>
                </a:solidFill>
                <a:latin typeface="Helvetica"/>
                <a:cs typeface="Helvetica"/>
              </a:rPr>
              <a:t>更新数据</a:t>
            </a:r>
            <a:r>
              <a:rPr lang="en-US" altLang="zh-CN" sz="900" dirty="0">
                <a:solidFill>
                  <a:schemeClr val="tx1">
                    <a:lumMod val="85000"/>
                    <a:lumOff val="15000"/>
                  </a:schemeClr>
                </a:solidFill>
                <a:latin typeface="Helvetica"/>
                <a:cs typeface="Helvetica"/>
              </a:rPr>
              <a:t>&lt;/button&gt;</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&lt;/template&gt;</a:t>
            </a:r>
            <a:endParaRPr lang="en-US" altLang="zh-CN" sz="900" dirty="0">
              <a:solidFill>
                <a:schemeClr val="tx1">
                  <a:lumMod val="85000"/>
                  <a:lumOff val="15000"/>
                </a:schemeClr>
              </a:solidFill>
              <a:latin typeface="Helvetica"/>
              <a:cs typeface="Helvetica"/>
            </a:endParaRPr>
          </a:p>
        </p:txBody>
      </p:sp>
      <p:pic>
        <p:nvPicPr>
          <p:cNvPr id="190465" name="Picture 1"/>
          <p:cNvPicPr>
            <a:picLocks noChangeAspect="1" noChangeArrowheads="1"/>
          </p:cNvPicPr>
          <p:nvPr/>
        </p:nvPicPr>
        <p:blipFill>
          <a:blip r:embed="rId2" cstate="print"/>
          <a:srcRect/>
          <a:stretch>
            <a:fillRect/>
          </a:stretch>
        </p:blipFill>
        <p:spPr bwMode="auto">
          <a:xfrm>
            <a:off x="673084" y="996950"/>
            <a:ext cx="3702066" cy="354590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mockjs</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323340" y="758825"/>
            <a:ext cx="6497955" cy="7067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171450" indent="-171450">
              <a:buFont typeface="Arial" panose="020B0604020202020204" pitchFamily="34" charset="0"/>
              <a:buChar char="•"/>
            </a:pPr>
            <a:r>
              <a:rPr lang="zh-CN" altLang="en-US" sz="1400" b="1" dirty="0" smtClean="0">
                <a:solidFill>
                  <a:schemeClr val="tx1">
                    <a:lumMod val="85000"/>
                    <a:lumOff val="15000"/>
                  </a:schemeClr>
                </a:solidFill>
                <a:ea typeface="宋体" panose="02010600030101010101" pitchFamily="2" charset="-122"/>
              </a:rPr>
              <a:t>用于生成随机数据</a:t>
            </a:r>
            <a:r>
              <a:rPr lang="en-US" altLang="zh-CN" sz="1400" b="1" dirty="0" smtClean="0">
                <a:solidFill>
                  <a:schemeClr val="tx1">
                    <a:lumMod val="85000"/>
                    <a:lumOff val="15000"/>
                  </a:schemeClr>
                </a:solidFill>
                <a:ea typeface="宋体" panose="02010600030101010101" pitchFamily="2" charset="-122"/>
              </a:rPr>
              <a:t>,</a:t>
            </a:r>
            <a:r>
              <a:rPr lang="zh-CN" altLang="en-US" sz="1400" b="1" dirty="0" smtClean="0">
                <a:solidFill>
                  <a:schemeClr val="tx1">
                    <a:lumMod val="85000"/>
                    <a:lumOff val="15000"/>
                  </a:schemeClr>
                </a:solidFill>
                <a:ea typeface="宋体" panose="02010600030101010101" pitchFamily="2" charset="-122"/>
              </a:rPr>
              <a:t>拦截</a:t>
            </a:r>
            <a:r>
              <a:rPr lang="en-US" altLang="zh-CN" sz="1400" b="1" dirty="0" smtClean="0">
                <a:solidFill>
                  <a:schemeClr val="tx1">
                    <a:lumMod val="85000"/>
                    <a:lumOff val="15000"/>
                  </a:schemeClr>
                </a:solidFill>
                <a:ea typeface="宋体" panose="02010600030101010101" pitchFamily="2" charset="-122"/>
              </a:rPr>
              <a:t>Ajax </a:t>
            </a:r>
            <a:r>
              <a:rPr lang="zh-CN" altLang="en-US" sz="1400" b="1" dirty="0" smtClean="0">
                <a:solidFill>
                  <a:schemeClr val="tx1">
                    <a:lumMod val="85000"/>
                    <a:lumOff val="15000"/>
                  </a:schemeClr>
                </a:solidFill>
                <a:ea typeface="宋体" panose="02010600030101010101" pitchFamily="2" charset="-122"/>
              </a:rPr>
              <a:t>请求。 让前端独立于后端进行开发。 通过随机数据</a:t>
            </a:r>
            <a:r>
              <a:rPr lang="en-US" altLang="zh-CN" sz="1400" b="1" dirty="0" smtClean="0">
                <a:solidFill>
                  <a:schemeClr val="tx1">
                    <a:lumMod val="85000"/>
                    <a:lumOff val="15000"/>
                  </a:schemeClr>
                </a:solidFill>
                <a:ea typeface="宋体" panose="02010600030101010101" pitchFamily="2" charset="-122"/>
              </a:rPr>
              <a:t>,</a:t>
            </a:r>
            <a:r>
              <a:rPr lang="zh-CN" altLang="en-US" sz="1400" b="1" dirty="0" smtClean="0">
                <a:solidFill>
                  <a:schemeClr val="tx1">
                    <a:lumMod val="85000"/>
                    <a:lumOff val="15000"/>
                  </a:schemeClr>
                </a:solidFill>
                <a:ea typeface="宋体" panose="02010600030101010101" pitchFamily="2" charset="-122"/>
              </a:rPr>
              <a:t>模拟各种场景。</a:t>
            </a:r>
            <a:endParaRPr sz="1400" b="1" dirty="0">
              <a:solidFill>
                <a:schemeClr val="tx1">
                  <a:lumMod val="85000"/>
                  <a:lumOff val="15000"/>
                </a:schemeClr>
              </a:solidFill>
              <a:latin typeface="Helvetica"/>
              <a:ea typeface="宋体" panose="02010600030101010101" pitchFamily="2" charset="-122"/>
              <a:cs typeface="Helvetica"/>
            </a:endParaRPr>
          </a:p>
          <a:p>
            <a:pPr marL="171450" indent="-171450">
              <a:buFont typeface="Arial" panose="020B0604020202020204" pitchFamily="34" charset="0"/>
              <a:buChar char="•"/>
            </a:pPr>
            <a:r>
              <a:rPr sz="1400" b="1" dirty="0" err="1" smtClean="0">
                <a:solidFill>
                  <a:schemeClr val="tx1">
                    <a:lumMod val="85000"/>
                    <a:lumOff val="15000"/>
                  </a:schemeClr>
                </a:solidFill>
                <a:latin typeface="Helvetica"/>
                <a:ea typeface="宋体" panose="02010600030101010101" pitchFamily="2" charset="-122"/>
                <a:cs typeface="Helvetica"/>
              </a:rPr>
              <a:t>安装依赖</a:t>
            </a:r>
            <a:r>
              <a:rPr lang="en-US" sz="1400" b="1" dirty="0" smtClean="0">
                <a:solidFill>
                  <a:schemeClr val="tx1">
                    <a:lumMod val="85000"/>
                    <a:lumOff val="15000"/>
                  </a:schemeClr>
                </a:solidFill>
                <a:latin typeface="Helvetica"/>
                <a:ea typeface="宋体" panose="02010600030101010101" pitchFamily="2" charset="-122"/>
                <a:cs typeface="Helvetica"/>
              </a:rPr>
              <a:t> </a:t>
            </a:r>
            <a:r>
              <a:rPr lang="en-US" altLang="zh-CN" sz="1400" dirty="0" err="1" smtClean="0"/>
              <a:t>npm</a:t>
            </a:r>
            <a:r>
              <a:rPr lang="en-US" altLang="zh-CN" sz="1400" dirty="0" smtClean="0"/>
              <a:t> install -D </a:t>
            </a:r>
            <a:r>
              <a:rPr lang="en-US" altLang="zh-CN" sz="1400" dirty="0" err="1" smtClean="0"/>
              <a:t>mockjs</a:t>
            </a:r>
            <a:r>
              <a:rPr lang="en-US" altLang="zh-CN" sz="1400" dirty="0" smtClean="0"/>
              <a:t> </a:t>
            </a:r>
            <a:r>
              <a:rPr lang="en-US" altLang="zh-CN" sz="1400" dirty="0" err="1" smtClean="0"/>
              <a:t>vite</a:t>
            </a:r>
            <a:r>
              <a:rPr lang="en-US" altLang="zh-CN" sz="1400" dirty="0" smtClean="0"/>
              <a:t>-</a:t>
            </a:r>
            <a:r>
              <a:rPr lang="en-US" altLang="zh-CN" sz="1400" dirty="0" err="1" smtClean="0"/>
              <a:t>plugin</a:t>
            </a:r>
            <a:r>
              <a:rPr lang="en-US" altLang="zh-CN" sz="1400" dirty="0" smtClean="0"/>
              <a:t>-mock</a:t>
            </a:r>
            <a:endParaRPr lang="en-US" altLang="zh-CN" sz="1400" dirty="0" smtClean="0"/>
          </a:p>
          <a:p>
            <a:pPr marL="171450" indent="-171450">
              <a:buFont typeface="Arial" panose="020B0604020202020204" pitchFamily="34" charset="0"/>
              <a:buChar char="•"/>
            </a:pPr>
            <a:endParaRPr sz="1400" b="1"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buFont typeface="Arial" panose="020B0604020202020204" pitchFamily="34" charset="0"/>
            </a:pPr>
            <a:r>
              <a:rPr sz="1400" b="1" dirty="0" err="1">
                <a:solidFill>
                  <a:schemeClr val="tx1">
                    <a:lumMod val="85000"/>
                    <a:lumOff val="15000"/>
                  </a:schemeClr>
                </a:solidFill>
                <a:latin typeface="Helvetica"/>
                <a:ea typeface="宋体" panose="02010600030101010101" pitchFamily="2" charset="-122"/>
                <a:cs typeface="Helvetica"/>
              </a:rPr>
              <a:t>pnpm</a:t>
            </a:r>
            <a:r>
              <a:rPr sz="1400" b="1" dirty="0">
                <a:solidFill>
                  <a:schemeClr val="tx1">
                    <a:lumMod val="85000"/>
                    <a:lumOff val="15000"/>
                  </a:schemeClr>
                </a:solidFill>
                <a:latin typeface="Helvetica"/>
                <a:ea typeface="宋体" panose="02010600030101010101" pitchFamily="2" charset="-122"/>
                <a:cs typeface="Helvetica"/>
              </a:rPr>
              <a:t> </a:t>
            </a:r>
            <a:r>
              <a:rPr sz="1400" b="1" dirty="0" err="1">
                <a:solidFill>
                  <a:schemeClr val="tx1">
                    <a:lumMod val="85000"/>
                    <a:lumOff val="15000"/>
                  </a:schemeClr>
                </a:solidFill>
                <a:latin typeface="Helvetica"/>
                <a:ea typeface="宋体" panose="02010600030101010101" pitchFamily="2" charset="-122"/>
                <a:cs typeface="Helvetica"/>
              </a:rPr>
              <a:t>i</a:t>
            </a:r>
            <a:r>
              <a:rPr sz="1400" b="1" dirty="0">
                <a:solidFill>
                  <a:schemeClr val="tx1">
                    <a:lumMod val="85000"/>
                    <a:lumOff val="15000"/>
                  </a:schemeClr>
                </a:solidFill>
                <a:latin typeface="Helvetica"/>
                <a:ea typeface="宋体" panose="02010600030101010101" pitchFamily="2" charset="-122"/>
                <a:cs typeface="Helvetica"/>
              </a:rPr>
              <a:t> -D </a:t>
            </a:r>
            <a:r>
              <a:rPr sz="1400" b="1" dirty="0" err="1">
                <a:solidFill>
                  <a:schemeClr val="tx1">
                    <a:lumMod val="85000"/>
                    <a:lumOff val="15000"/>
                  </a:schemeClr>
                </a:solidFill>
                <a:latin typeface="Helvetica"/>
                <a:ea typeface="宋体" panose="02010600030101010101" pitchFamily="2" charset="-122"/>
                <a:cs typeface="Helvetica"/>
              </a:rPr>
              <a:t>vite</a:t>
            </a:r>
            <a:r>
              <a:rPr sz="1400" b="1" dirty="0">
                <a:solidFill>
                  <a:schemeClr val="tx1">
                    <a:lumMod val="85000"/>
                    <a:lumOff val="15000"/>
                  </a:schemeClr>
                </a:solidFill>
                <a:latin typeface="Helvetica"/>
                <a:ea typeface="宋体" panose="02010600030101010101" pitchFamily="2" charset="-122"/>
                <a:cs typeface="Helvetica"/>
              </a:rPr>
              <a:t>-</a:t>
            </a:r>
            <a:r>
              <a:rPr sz="1400" b="1" dirty="0" err="1">
                <a:solidFill>
                  <a:schemeClr val="tx1">
                    <a:lumMod val="85000"/>
                    <a:lumOff val="15000"/>
                  </a:schemeClr>
                </a:solidFill>
                <a:latin typeface="Helvetica"/>
                <a:ea typeface="宋体" panose="02010600030101010101" pitchFamily="2" charset="-122"/>
                <a:cs typeface="Helvetica"/>
              </a:rPr>
              <a:t>plugin</a:t>
            </a:r>
            <a:r>
              <a:rPr sz="1400" b="1" dirty="0">
                <a:solidFill>
                  <a:schemeClr val="tx1">
                    <a:lumMod val="85000"/>
                    <a:lumOff val="15000"/>
                  </a:schemeClr>
                </a:solidFill>
                <a:latin typeface="Helvetica"/>
                <a:ea typeface="宋体" panose="02010600030101010101" pitchFamily="2" charset="-122"/>
                <a:cs typeface="Helvetica"/>
              </a:rPr>
              <a:t>-mock </a:t>
            </a:r>
            <a:r>
              <a:rPr sz="1400" b="1" dirty="0" err="1">
                <a:solidFill>
                  <a:schemeClr val="tx1">
                    <a:lumMod val="85000"/>
                    <a:lumOff val="15000"/>
                  </a:schemeClr>
                </a:solidFill>
                <a:latin typeface="Helvetica"/>
                <a:ea typeface="宋体" panose="02010600030101010101" pitchFamily="2" charset="-122"/>
                <a:cs typeface="Helvetica"/>
              </a:rPr>
              <a:t>mockjs</a:t>
            </a:r>
            <a:r>
              <a:rPr sz="1400" b="1" dirty="0">
                <a:solidFill>
                  <a:schemeClr val="tx1">
                    <a:lumMod val="85000"/>
                    <a:lumOff val="15000"/>
                  </a:schemeClr>
                </a:solidFill>
                <a:latin typeface="Helvetica"/>
                <a:ea typeface="宋体" panose="02010600030101010101" pitchFamily="2" charset="-122"/>
                <a:cs typeface="Helvetica"/>
              </a:rPr>
              <a:t> @types/</a:t>
            </a:r>
            <a:r>
              <a:rPr sz="1400" b="1" dirty="0" err="1">
                <a:solidFill>
                  <a:schemeClr val="tx1">
                    <a:lumMod val="85000"/>
                    <a:lumOff val="15000"/>
                  </a:schemeClr>
                </a:solidFill>
                <a:latin typeface="Helvetica"/>
                <a:ea typeface="宋体" panose="02010600030101010101" pitchFamily="2" charset="-122"/>
                <a:cs typeface="Helvetica"/>
              </a:rPr>
              <a:t>mockjs</a:t>
            </a:r>
            <a:endParaRPr sz="1400" b="1" dirty="0">
              <a:solidFill>
                <a:schemeClr val="tx1">
                  <a:lumMod val="85000"/>
                  <a:lumOff val="15000"/>
                </a:schemeClr>
              </a:solidFill>
              <a:latin typeface="Helvetica"/>
              <a:ea typeface="宋体" panose="02010600030101010101" pitchFamily="2" charset="-122"/>
              <a:cs typeface="Helvetica"/>
            </a:endParaRPr>
          </a:p>
        </p:txBody>
      </p:sp>
      <p:pic>
        <p:nvPicPr>
          <p:cNvPr id="2" name="图片 1"/>
          <p:cNvPicPr>
            <a:picLocks noChangeAspect="1"/>
          </p:cNvPicPr>
          <p:nvPr/>
        </p:nvPicPr>
        <p:blipFill>
          <a:blip r:embed="rId2" cstate="print"/>
          <a:stretch>
            <a:fillRect/>
          </a:stretch>
        </p:blipFill>
        <p:spPr>
          <a:xfrm>
            <a:off x="1389380" y="1471295"/>
            <a:ext cx="6449695" cy="3364865"/>
          </a:xfrm>
          <a:prstGeom prst="rect">
            <a:avLst/>
          </a:prstGeom>
        </p:spPr>
      </p:pic>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配置 proxy 跨域</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3573011"/>
            <a:ext cx="6545580" cy="1382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sz="1400" dirty="0">
                <a:solidFill>
                  <a:schemeClr val="tx1">
                    <a:lumMod val="85000"/>
                    <a:lumOff val="15000"/>
                  </a:schemeClr>
                </a:solidFill>
                <a:latin typeface="Helvetica"/>
                <a:cs typeface="Helvetica"/>
              </a:rPr>
              <a:t>这段配置</a:t>
            </a:r>
            <a:r>
              <a:rPr lang="zh-CN" sz="1400" dirty="0" smtClean="0">
                <a:solidFill>
                  <a:schemeClr val="tx1">
                    <a:lumMod val="85000"/>
                    <a:lumOff val="15000"/>
                  </a:schemeClr>
                </a:solidFill>
                <a:latin typeface="Helvetica"/>
                <a:cs typeface="Helvetica"/>
              </a:rPr>
              <a:t>代表去</a:t>
            </a:r>
            <a:r>
              <a:rPr lang="zh-CN" sz="1400" dirty="0">
                <a:solidFill>
                  <a:schemeClr val="tx1">
                    <a:lumMod val="85000"/>
                    <a:lumOff val="15000"/>
                  </a:schemeClr>
                </a:solidFill>
                <a:latin typeface="Helvetica"/>
                <a:cs typeface="Helvetica"/>
              </a:rPr>
              <a:t>匹配 /api 这个路径，假如发送的请求包含了这个路径，那么就将进行反向代理，将请求代理到 target 字段配置的路径。</a:t>
            </a:r>
            <a:endParaRPr lang="zh-CN"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zh-CN"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dirty="0">
                <a:solidFill>
                  <a:schemeClr val="tx1">
                    <a:lumMod val="85000"/>
                    <a:lumOff val="15000"/>
                  </a:schemeClr>
                </a:solidFill>
                <a:latin typeface="Helvetica"/>
                <a:cs typeface="Helvetica"/>
              </a:rPr>
              <a:t>直接采用这种反向代理的好处就是前端调用后端接口时不会产生跨域问题，但这只是开发环境配置好了反向代理，以后部署前端到线上环境的时候，需要采用 Nginx 或其他工具来实现线上环境的反向代理。</a:t>
            </a:r>
            <a:endParaRPr lang="zh-CN" sz="1400" dirty="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2" cstate="print"/>
          <a:stretch>
            <a:fillRect/>
          </a:stretch>
        </p:blipFill>
        <p:spPr>
          <a:xfrm>
            <a:off x="2531110" y="683895"/>
            <a:ext cx="3683000" cy="2766695"/>
          </a:xfrm>
          <a:prstGeom prst="rect">
            <a:avLst/>
          </a:prstGeom>
        </p:spPr>
      </p:pic>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Axios</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1157471"/>
            <a:ext cx="6545580" cy="1815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b="1" dirty="0">
                <a:solidFill>
                  <a:schemeClr val="tx1">
                    <a:lumMod val="85000"/>
                    <a:lumOff val="15000"/>
                  </a:schemeClr>
                </a:solidFill>
                <a:latin typeface="Helvetica"/>
                <a:cs typeface="Helvetica"/>
              </a:rPr>
              <a:t>安装</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a:solidFill>
                  <a:schemeClr val="tx1">
                    <a:lumMod val="85000"/>
                    <a:lumOff val="15000"/>
                  </a:schemeClr>
                </a:solidFill>
                <a:latin typeface="Helvetica"/>
                <a:cs typeface="Helvetica"/>
              </a:rPr>
              <a:t>$ </a:t>
            </a:r>
            <a:r>
              <a:rPr sz="1400" dirty="0" err="1">
                <a:solidFill>
                  <a:schemeClr val="tx1">
                    <a:lumMod val="85000"/>
                    <a:lumOff val="15000"/>
                  </a:schemeClr>
                </a:solidFill>
                <a:latin typeface="Helvetica"/>
                <a:cs typeface="Helvetica"/>
              </a:rPr>
              <a:t>pnpm</a:t>
            </a:r>
            <a:r>
              <a:rPr sz="1400" dirty="0">
                <a:solidFill>
                  <a:schemeClr val="tx1">
                    <a:lumMod val="85000"/>
                    <a:lumOff val="15000"/>
                  </a:schemeClr>
                </a:solidFill>
                <a:latin typeface="Helvetica"/>
                <a:cs typeface="Helvetica"/>
              </a:rPr>
              <a:t> install </a:t>
            </a:r>
            <a:r>
              <a:rPr sz="1400" dirty="0" err="1">
                <a:solidFill>
                  <a:schemeClr val="tx1">
                    <a:lumMod val="85000"/>
                    <a:lumOff val="15000"/>
                  </a:schemeClr>
                </a:solidFill>
                <a:latin typeface="Helvetica"/>
                <a:cs typeface="Helvetica"/>
              </a:rPr>
              <a:t>axios</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285750" indent="-285750">
              <a:buFont typeface="Arial" panose="020B0604020202020204" pitchFamily="34" charset="0"/>
              <a:buChar char="•"/>
            </a:pPr>
            <a:r>
              <a:rPr lang="en-US" altLang="zh-CN" sz="1400" dirty="0" err="1">
                <a:solidFill>
                  <a:schemeClr val="tx1">
                    <a:lumMod val="85000"/>
                    <a:lumOff val="15000"/>
                  </a:schemeClr>
                </a:solidFill>
                <a:latin typeface="Helvetica"/>
                <a:ea typeface="宋体" panose="02010600030101010101" pitchFamily="2" charset="-122"/>
                <a:cs typeface="Helvetica"/>
              </a:rPr>
              <a:t>utils</a:t>
            </a:r>
            <a:r>
              <a:rPr lang="en-US" altLang="zh-CN" sz="1400" dirty="0" smtClean="0">
                <a:solidFill>
                  <a:schemeClr val="tx1">
                    <a:lumMod val="85000"/>
                    <a:lumOff val="15000"/>
                  </a:schemeClr>
                </a:solidFill>
                <a:ea typeface="宋体" panose="02010600030101010101" pitchFamily="2" charset="-122"/>
              </a:rPr>
              <a:t>/ </a:t>
            </a:r>
            <a:r>
              <a:rPr lang="en-US" altLang="zh-CN" sz="1400" dirty="0" err="1" smtClean="0">
                <a:solidFill>
                  <a:schemeClr val="tx1">
                    <a:lumMod val="85000"/>
                    <a:lumOff val="15000"/>
                  </a:schemeClr>
                </a:solidFill>
                <a:ea typeface="宋体" panose="02010600030101010101" pitchFamily="2" charset="-122"/>
              </a:rPr>
              <a:t>service.ts</a:t>
            </a:r>
            <a:endParaRPr lang="en-US" altLang="zh-CN" sz="1400" dirty="0">
              <a:solidFill>
                <a:schemeClr val="tx1">
                  <a:lumMod val="85000"/>
                  <a:lumOff val="15000"/>
                </a:schemeClr>
              </a:solidFill>
              <a:latin typeface="Helvetica"/>
              <a:ea typeface="宋体" panose="02010600030101010101" pitchFamily="2" charset="-122"/>
              <a:cs typeface="Helvetica"/>
            </a:endParaRPr>
          </a:p>
          <a:p>
            <a:r>
              <a:rPr lang="en-US" altLang="zh-CN" sz="1400" dirty="0" err="1" smtClean="0">
                <a:solidFill>
                  <a:schemeClr val="tx1">
                    <a:lumMod val="85000"/>
                    <a:lumOff val="15000"/>
                  </a:schemeClr>
                </a:solidFill>
                <a:latin typeface="Helvetica"/>
                <a:ea typeface="宋体" panose="02010600030101010101" pitchFamily="2" charset="-122"/>
                <a:cs typeface="Helvetica"/>
              </a:rPr>
              <a:t>根据后台接口做修改</a:t>
            </a:r>
            <a:r>
              <a:rPr lang="zh-CN" altLang="en-US" sz="1400" dirty="0" smtClean="0">
                <a:solidFill>
                  <a:schemeClr val="tx1">
                    <a:lumMod val="85000"/>
                    <a:lumOff val="15000"/>
                  </a:schemeClr>
                </a:solidFill>
                <a:latin typeface="Helvetica"/>
                <a:ea typeface="宋体" panose="02010600030101010101" pitchFamily="2" charset="-122"/>
                <a:cs typeface="Helvetica"/>
              </a:rPr>
              <a:t>对</a:t>
            </a:r>
            <a:r>
              <a:rPr lang="en-US" altLang="zh-CN" sz="1400" dirty="0" err="1" smtClean="0">
                <a:solidFill>
                  <a:schemeClr val="tx1">
                    <a:lumMod val="85000"/>
                    <a:lumOff val="15000"/>
                  </a:schemeClr>
                </a:solidFill>
                <a:latin typeface="Helvetica"/>
                <a:ea typeface="宋体" panose="02010600030101010101" pitchFamily="2" charset="-122"/>
                <a:cs typeface="Helvetica"/>
              </a:rPr>
              <a:t>axios</a:t>
            </a:r>
            <a:r>
              <a:rPr lang="zh-CN" altLang="en-US" sz="1400" dirty="0" smtClean="0">
                <a:solidFill>
                  <a:schemeClr val="tx1">
                    <a:lumMod val="85000"/>
                    <a:lumOff val="15000"/>
                  </a:schemeClr>
                </a:solidFill>
                <a:latin typeface="Helvetica"/>
                <a:ea typeface="宋体" panose="02010600030101010101" pitchFamily="2" charset="-122"/>
                <a:cs typeface="Helvetica"/>
              </a:rPr>
              <a:t>进行</a:t>
            </a:r>
            <a:r>
              <a:rPr lang="zh-CN" altLang="en-US" sz="1400" dirty="0" smtClean="0">
                <a:solidFill>
                  <a:schemeClr val="tx1">
                    <a:lumMod val="85000"/>
                    <a:lumOff val="15000"/>
                  </a:schemeClr>
                </a:solidFill>
                <a:ea typeface="宋体" panose="02010600030101010101" pitchFamily="2" charset="-122"/>
              </a:rPr>
              <a:t>二次</a:t>
            </a:r>
            <a:r>
              <a:rPr lang="en-US" altLang="zh-CN" sz="1400" dirty="0" err="1" smtClean="0">
                <a:solidFill>
                  <a:schemeClr val="tx1">
                    <a:lumMod val="85000"/>
                    <a:lumOff val="15000"/>
                  </a:schemeClr>
                </a:solidFill>
                <a:ea typeface="宋体" panose="02010600030101010101" pitchFamily="2" charset="-122"/>
              </a:rPr>
              <a:t>封装</a:t>
            </a:r>
            <a:r>
              <a:rPr lang="en-US" altLang="zh-CN" sz="1400" dirty="0" smtClean="0">
                <a:solidFill>
                  <a:schemeClr val="tx1">
                    <a:lumMod val="85000"/>
                    <a:lumOff val="15000"/>
                  </a:schemeClr>
                </a:solidFill>
                <a:ea typeface="宋体" panose="02010600030101010101" pitchFamily="2" charset="-122"/>
              </a:rPr>
              <a:t>。</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L="285750" indent="-285750">
              <a:buFont typeface="Arial" panose="020B0604020202020204" pitchFamily="34" charset="0"/>
              <a:buChar char="•"/>
            </a:pPr>
            <a:r>
              <a:rPr lang="en-US" altLang="zh-CN" sz="1400" dirty="0" err="1" smtClean="0">
                <a:solidFill>
                  <a:schemeClr val="tx1">
                    <a:lumMod val="85000"/>
                    <a:lumOff val="15000"/>
                  </a:schemeClr>
                </a:solidFill>
                <a:ea typeface="宋体" panose="02010600030101010101" pitchFamily="2" charset="-122"/>
              </a:rPr>
              <a:t>src</a:t>
            </a:r>
            <a:r>
              <a:rPr lang="en-US" altLang="zh-CN" sz="1400" dirty="0" smtClean="0">
                <a:solidFill>
                  <a:schemeClr val="tx1">
                    <a:lumMod val="85000"/>
                    <a:lumOff val="15000"/>
                  </a:schemeClr>
                </a:solidFill>
                <a:ea typeface="宋体" panose="02010600030101010101" pitchFamily="2" charset="-122"/>
              </a:rPr>
              <a:t>/</a:t>
            </a:r>
            <a:r>
              <a:rPr lang="en-US" altLang="zh-CN" sz="1400" dirty="0" err="1" smtClean="0">
                <a:solidFill>
                  <a:schemeClr val="tx1">
                    <a:lumMod val="85000"/>
                    <a:lumOff val="15000"/>
                  </a:schemeClr>
                </a:solidFill>
                <a:ea typeface="宋体" panose="02010600030101010101" pitchFamily="2" charset="-122"/>
              </a:rPr>
              <a:t>api</a:t>
            </a:r>
            <a:r>
              <a:rPr lang="en-US" altLang="zh-CN" sz="1400" dirty="0" smtClean="0">
                <a:solidFill>
                  <a:schemeClr val="tx1">
                    <a:lumMod val="85000"/>
                    <a:lumOff val="15000"/>
                  </a:schemeClr>
                </a:solidFill>
                <a:ea typeface="宋体" panose="02010600030101010101" pitchFamily="2" charset="-122"/>
              </a:rPr>
              <a:t> </a:t>
            </a:r>
            <a:endParaRPr lang="en-US" altLang="zh-CN" sz="1400" dirty="0" smtClean="0">
              <a:solidFill>
                <a:schemeClr val="tx1">
                  <a:lumMod val="85000"/>
                  <a:lumOff val="15000"/>
                </a:schemeClr>
              </a:solidFill>
              <a:ea typeface="宋体" panose="02010600030101010101" pitchFamily="2" charset="-122"/>
            </a:endParaRPr>
          </a:p>
          <a:p>
            <a:pPr marL="285750" indent="-285750"/>
            <a:r>
              <a:rPr lang="en-US" altLang="zh-CN" sz="1400" dirty="0" err="1" smtClean="0">
                <a:solidFill>
                  <a:schemeClr val="tx1">
                    <a:lumMod val="85000"/>
                    <a:lumOff val="15000"/>
                  </a:schemeClr>
                </a:solidFill>
                <a:ea typeface="宋体" panose="02010600030101010101" pitchFamily="2" charset="-122"/>
              </a:rPr>
              <a:t>在</a:t>
            </a:r>
            <a:r>
              <a:rPr lang="en-US" altLang="zh-CN" sz="1400" dirty="0" err="1">
                <a:solidFill>
                  <a:schemeClr val="tx1">
                    <a:lumMod val="85000"/>
                    <a:lumOff val="15000"/>
                  </a:schemeClr>
                </a:solidFill>
                <a:latin typeface="Helvetica"/>
                <a:ea typeface="宋体" panose="02010600030101010101" pitchFamily="2" charset="-122"/>
                <a:cs typeface="Helvetica"/>
              </a:rPr>
              <a:t>src</a:t>
            </a:r>
            <a:r>
              <a:rPr lang="en-US" altLang="zh-CN" sz="1400" dirty="0">
                <a:solidFill>
                  <a:schemeClr val="tx1">
                    <a:lumMod val="85000"/>
                    <a:lumOff val="15000"/>
                  </a:schemeClr>
                </a:solidFill>
                <a:latin typeface="Helvetica"/>
                <a:ea typeface="宋体" panose="02010600030101010101" pitchFamily="2" charset="-122"/>
                <a:cs typeface="Helvetica"/>
              </a:rPr>
              <a:t>/</a:t>
            </a:r>
            <a:r>
              <a:rPr lang="en-US" altLang="zh-CN" sz="1400" dirty="0" err="1">
                <a:solidFill>
                  <a:schemeClr val="tx1">
                    <a:lumMod val="85000"/>
                    <a:lumOff val="15000"/>
                  </a:schemeClr>
                </a:solidFill>
                <a:latin typeface="Helvetica"/>
                <a:ea typeface="宋体" panose="02010600030101010101" pitchFamily="2" charset="-122"/>
                <a:cs typeface="Helvetica"/>
              </a:rPr>
              <a:t>api</a:t>
            </a:r>
            <a:r>
              <a:rPr lang="en-US" altLang="zh-CN" sz="1400" dirty="0">
                <a:solidFill>
                  <a:schemeClr val="tx1">
                    <a:lumMod val="85000"/>
                    <a:lumOff val="15000"/>
                  </a:schemeClr>
                </a:solidFill>
                <a:latin typeface="Helvetica"/>
                <a:ea typeface="宋体" panose="02010600030101010101" pitchFamily="2" charset="-122"/>
                <a:cs typeface="Helvetica"/>
              </a:rPr>
              <a:t> </a:t>
            </a:r>
            <a:r>
              <a:rPr lang="en-US" altLang="zh-CN" sz="1400" dirty="0" err="1" smtClean="0">
                <a:solidFill>
                  <a:schemeClr val="tx1">
                    <a:lumMod val="85000"/>
                    <a:lumOff val="15000"/>
                  </a:schemeClr>
                </a:solidFill>
                <a:latin typeface="Helvetica"/>
                <a:ea typeface="宋体" panose="02010600030101010101" pitchFamily="2" charset="-122"/>
                <a:cs typeface="Helvetica"/>
              </a:rPr>
              <a:t>文件夹下统一管理接口</a:t>
            </a:r>
            <a:endParaRPr lang="en-US" altLang="zh-CN" sz="1400" dirty="0">
              <a:solidFill>
                <a:schemeClr val="tx1">
                  <a:lumMod val="85000"/>
                  <a:lumOff val="15000"/>
                </a:schemeClr>
              </a:solidFill>
              <a:latin typeface="Helvetica"/>
              <a:ea typeface="宋体" panose="02010600030101010101" pitchFamily="2" charset="-122"/>
              <a:cs typeface="Helvetica"/>
            </a:endParaRP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643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Axios </a:t>
            </a:r>
            <a:r>
              <a:rPr lang="zh-CN" b="1">
                <a:solidFill>
                  <a:schemeClr val="tx1">
                    <a:lumMod val="85000"/>
                    <a:lumOff val="15000"/>
                  </a:schemeClr>
                </a:solidFill>
                <a:latin typeface="Helvetica"/>
                <a:cs typeface="Helvetica"/>
                <a:sym typeface="+mn-ea"/>
              </a:rPr>
              <a:t>如何调用</a:t>
            </a:r>
            <a:endParaRPr lang="zh-CN"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693420" y="952500"/>
            <a:ext cx="3656965" cy="2675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buFont typeface="Arial" panose="020B0604020202020204" pitchFamily="34" charset="0"/>
            </a:pPr>
            <a:endParaRPr lang="zh-CN" sz="1400"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b="1">
                <a:solidFill>
                  <a:schemeClr val="tx1">
                    <a:lumMod val="85000"/>
                    <a:lumOff val="15000"/>
                  </a:schemeClr>
                </a:solidFill>
                <a:latin typeface="Helvetica"/>
                <a:cs typeface="Helvetica"/>
              </a:rPr>
              <a:t>用 try catch 来捕获错误，既能捕获接口错误，也能捕获业务逻辑错误</a:t>
            </a:r>
            <a:endParaRPr sz="1400"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onMounted(async () =&gt;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try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let res = await fetchUserInfo()</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console.log(res)</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 catch (error)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console.log(error)</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a:t>
            </a:r>
            <a:endParaRPr lang="en-US" altLang="zh-CN" sz="1400">
              <a:solidFill>
                <a:schemeClr val="tx1">
                  <a:lumMod val="85000"/>
                  <a:lumOff val="15000"/>
                </a:schemeClr>
              </a:solidFill>
              <a:latin typeface="Helvetica"/>
              <a:ea typeface="宋体" panose="02010600030101010101" pitchFamily="2" charset="-122"/>
              <a:cs typeface="Helvetica"/>
            </a:endParaRPr>
          </a:p>
        </p:txBody>
      </p:sp>
      <p:sp>
        <p:nvSpPr>
          <p:cNvPr id="2" name="文本框 1"/>
          <p:cNvSpPr txBox="1"/>
          <p:nvPr>
            <p:custDataLst>
              <p:tags r:id="rId2"/>
            </p:custDataLst>
          </p:nvPr>
        </p:nvSpPr>
        <p:spPr>
          <a:xfrm>
            <a:off x="4777105" y="1076960"/>
            <a:ext cx="3656965" cy="2675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buFont typeface="Arial" panose="020B0604020202020204" pitchFamily="34" charset="0"/>
            </a:pPr>
            <a:r>
              <a:rPr lang="zh-CN" sz="1400" b="1">
                <a:solidFill>
                  <a:schemeClr val="tx1">
                    <a:lumMod val="85000"/>
                    <a:lumOff val="15000"/>
                  </a:schemeClr>
                </a:solidFill>
                <a:latin typeface="Helvetica"/>
                <a:cs typeface="Helvetica"/>
              </a:rPr>
              <a:t>或者使用回调方式</a:t>
            </a:r>
            <a:endParaRPr lang="zh-CN" sz="1400"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onMounted(() =&gt;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fetchUserInfo().then((res) =&gt;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r>
              <a:rPr lang="en-US" altLang="zh-CN" sz="1400">
                <a:solidFill>
                  <a:schemeClr val="tx1">
                    <a:lumMod val="85000"/>
                    <a:lumOff val="15000"/>
                  </a:schemeClr>
                </a:solidFill>
                <a:latin typeface="Helvetica"/>
                <a:ea typeface="宋体" panose="02010600030101010101" pitchFamily="2" charset="-122"/>
                <a:cs typeface="Helvetica"/>
                <a:sym typeface="+mn-ea"/>
              </a:rPr>
              <a:t>console.log(res)</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.catch((</a:t>
            </a:r>
            <a:r>
              <a:rPr lang="en-US" altLang="zh-CN" sz="1400">
                <a:solidFill>
                  <a:schemeClr val="tx1">
                    <a:lumMod val="85000"/>
                    <a:lumOff val="15000"/>
                  </a:schemeClr>
                </a:solidFill>
                <a:latin typeface="Helvetica"/>
                <a:ea typeface="宋体" panose="02010600030101010101" pitchFamily="2" charset="-122"/>
                <a:cs typeface="Helvetica"/>
                <a:sym typeface="+mn-ea"/>
              </a:rPr>
              <a:t>error</a:t>
            </a:r>
            <a:r>
              <a:rPr lang="en-US" altLang="zh-CN" sz="1400">
                <a:solidFill>
                  <a:schemeClr val="tx1">
                    <a:lumMod val="85000"/>
                    <a:lumOff val="15000"/>
                  </a:schemeClr>
                </a:solidFill>
                <a:latin typeface="Helvetica"/>
                <a:ea typeface="宋体" panose="02010600030101010101" pitchFamily="2" charset="-122"/>
                <a:cs typeface="Helvetica"/>
              </a:rPr>
              <a:t>) =&gt;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r>
              <a:rPr lang="en-US" altLang="zh-CN" sz="1400">
                <a:solidFill>
                  <a:schemeClr val="tx1">
                    <a:lumMod val="85000"/>
                    <a:lumOff val="15000"/>
                  </a:schemeClr>
                </a:solidFill>
                <a:latin typeface="Helvetica"/>
                <a:ea typeface="宋体" panose="02010600030101010101" pitchFamily="2" charset="-122"/>
                <a:cs typeface="Helvetica"/>
                <a:sym typeface="+mn-ea"/>
              </a:rPr>
              <a:t>console.log(error)</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.finally(() =&gt;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endParaRPr lang="en-US" altLang="zh-CN" sz="1400">
              <a:solidFill>
                <a:schemeClr val="tx1">
                  <a:lumMod val="85000"/>
                  <a:lumOff val="15000"/>
                </a:schemeClr>
              </a:solidFill>
              <a:latin typeface="Helvetica"/>
              <a:ea typeface="宋体" panose="02010600030101010101" pitchFamily="2" charset="-122"/>
              <a:cs typeface="Helvetica"/>
            </a:endParaRP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ant design</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24071"/>
            <a:ext cx="6545580" cy="31064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dirty="0">
                <a:solidFill>
                  <a:schemeClr val="tx1">
                    <a:lumMod val="85000"/>
                    <a:lumOff val="15000"/>
                  </a:schemeClr>
                </a:solidFill>
                <a:latin typeface="Helvetica"/>
                <a:cs typeface="Helvetica"/>
              </a:rPr>
              <a:t>安装</a:t>
            </a:r>
            <a:endParaRPr lang="zh-CN"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400" dirty="0">
                <a:solidFill>
                  <a:schemeClr val="tx1">
                    <a:lumMod val="85000"/>
                    <a:lumOff val="15000"/>
                  </a:schemeClr>
                </a:solidFill>
                <a:latin typeface="Helvetica"/>
                <a:ea typeface="宋体" panose="02010600030101010101" pitchFamily="2" charset="-122"/>
                <a:cs typeface="Helvetica"/>
              </a:rPr>
              <a:t>$ </a:t>
            </a:r>
            <a:r>
              <a:rPr lang="en-US" altLang="zh-CN" sz="1400" dirty="0" err="1">
                <a:solidFill>
                  <a:schemeClr val="tx1">
                    <a:lumMod val="85000"/>
                    <a:lumOff val="15000"/>
                  </a:schemeClr>
                </a:solidFill>
                <a:latin typeface="Helvetica"/>
                <a:ea typeface="宋体" panose="02010600030101010101" pitchFamily="2" charset="-122"/>
                <a:cs typeface="Helvetica"/>
              </a:rPr>
              <a:t>pnpm</a:t>
            </a:r>
            <a:r>
              <a:rPr lang="en-US" altLang="zh-CN" sz="1400" dirty="0">
                <a:solidFill>
                  <a:schemeClr val="tx1">
                    <a:lumMod val="85000"/>
                    <a:lumOff val="15000"/>
                  </a:schemeClr>
                </a:solidFill>
                <a:latin typeface="Helvetica"/>
                <a:ea typeface="宋体" panose="02010600030101010101" pitchFamily="2" charset="-122"/>
                <a:cs typeface="Helvetica"/>
              </a:rPr>
              <a:t> install </a:t>
            </a:r>
            <a:r>
              <a:rPr sz="1400" dirty="0">
                <a:solidFill>
                  <a:schemeClr val="tx1">
                    <a:lumMod val="85000"/>
                    <a:lumOff val="15000"/>
                  </a:schemeClr>
                </a:solidFill>
                <a:latin typeface="Helvetica"/>
                <a:cs typeface="Helvetica"/>
                <a:sym typeface="+mn-ea"/>
              </a:rPr>
              <a:t>ant-design-</a:t>
            </a:r>
            <a:r>
              <a:rPr sz="1400" dirty="0" err="1">
                <a:solidFill>
                  <a:schemeClr val="tx1">
                    <a:lumMod val="85000"/>
                    <a:lumOff val="15000"/>
                  </a:schemeClr>
                </a:solidFill>
                <a:latin typeface="Helvetica"/>
                <a:cs typeface="Helvetica"/>
                <a:sym typeface="+mn-ea"/>
              </a:rPr>
              <a:t>vue</a:t>
            </a:r>
            <a:endParaRPr sz="1400" dirty="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en-US" altLang="zh-CN" sz="1400" dirty="0" err="1" smtClean="0">
                <a:solidFill>
                  <a:schemeClr val="tx1">
                    <a:lumMod val="85000"/>
                    <a:lumOff val="15000"/>
                  </a:schemeClr>
                </a:solidFill>
                <a:latin typeface="Helvetica"/>
                <a:ea typeface="宋体" panose="02010600030101010101" pitchFamily="2" charset="-122"/>
                <a:cs typeface="Helvetica"/>
              </a:rPr>
              <a:t>Main.ts全局完整注册</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import { </a:t>
            </a:r>
            <a:r>
              <a:rPr lang="en-US" altLang="zh-CN" sz="1400" dirty="0" err="1">
                <a:solidFill>
                  <a:schemeClr val="tx1">
                    <a:lumMod val="85000"/>
                    <a:lumOff val="15000"/>
                  </a:schemeClr>
                </a:solidFill>
                <a:latin typeface="Helvetica"/>
                <a:ea typeface="宋体" panose="02010600030101010101" pitchFamily="2" charset="-122"/>
                <a:cs typeface="Helvetica"/>
              </a:rPr>
              <a:t>createApp</a:t>
            </a:r>
            <a:r>
              <a:rPr lang="en-US" altLang="zh-CN" sz="1400" dirty="0">
                <a:solidFill>
                  <a:schemeClr val="tx1">
                    <a:lumMod val="85000"/>
                    <a:lumOff val="15000"/>
                  </a:schemeClr>
                </a:solidFill>
                <a:latin typeface="Helvetica"/>
                <a:ea typeface="宋体" panose="02010600030101010101" pitchFamily="2" charset="-122"/>
                <a:cs typeface="Helvetica"/>
              </a:rPr>
              <a:t> } from '</a:t>
            </a:r>
            <a:r>
              <a:rPr lang="en-US" altLang="zh-CN" sz="1400" dirty="0" err="1">
                <a:solidFill>
                  <a:schemeClr val="tx1">
                    <a:lumMod val="85000"/>
                    <a:lumOff val="15000"/>
                  </a:schemeClr>
                </a:solidFill>
                <a:latin typeface="Helvetica"/>
                <a:ea typeface="宋体" panose="02010600030101010101" pitchFamily="2" charset="-122"/>
                <a:cs typeface="Helvetica"/>
              </a:rPr>
              <a:t>vue</a:t>
            </a:r>
            <a:r>
              <a:rPr lang="en-US" altLang="zh-CN" sz="1400" dirty="0">
                <a:solidFill>
                  <a:schemeClr val="tx1">
                    <a:lumMod val="85000"/>
                    <a:lumOff val="15000"/>
                  </a:schemeClr>
                </a:solidFill>
                <a:latin typeface="Helvetica"/>
                <a:ea typeface="宋体" panose="02010600030101010101" pitchFamily="2" charset="-122"/>
                <a:cs typeface="Helvetica"/>
              </a:rPr>
              <a:t>';</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import </a:t>
            </a:r>
            <a:r>
              <a:rPr lang="en-US" altLang="zh-CN" sz="1400" dirty="0" err="1">
                <a:solidFill>
                  <a:schemeClr val="tx1">
                    <a:lumMod val="85000"/>
                    <a:lumOff val="15000"/>
                  </a:schemeClr>
                </a:solidFill>
                <a:latin typeface="Helvetica"/>
                <a:ea typeface="宋体" panose="02010600030101010101" pitchFamily="2" charset="-122"/>
                <a:cs typeface="Helvetica"/>
              </a:rPr>
              <a:t>Antd</a:t>
            </a:r>
            <a:r>
              <a:rPr lang="en-US" altLang="zh-CN" sz="1400" dirty="0">
                <a:solidFill>
                  <a:schemeClr val="tx1">
                    <a:lumMod val="85000"/>
                    <a:lumOff val="15000"/>
                  </a:schemeClr>
                </a:solidFill>
                <a:latin typeface="Helvetica"/>
                <a:ea typeface="宋体" panose="02010600030101010101" pitchFamily="2" charset="-122"/>
                <a:cs typeface="Helvetica"/>
              </a:rPr>
              <a:t> from 'ant-design-</a:t>
            </a:r>
            <a:r>
              <a:rPr lang="en-US" altLang="zh-CN" sz="1400" dirty="0" err="1">
                <a:solidFill>
                  <a:schemeClr val="tx1">
                    <a:lumMod val="85000"/>
                    <a:lumOff val="15000"/>
                  </a:schemeClr>
                </a:solidFill>
                <a:latin typeface="Helvetica"/>
                <a:ea typeface="宋体" panose="02010600030101010101" pitchFamily="2" charset="-122"/>
                <a:cs typeface="Helvetica"/>
              </a:rPr>
              <a:t>vue</a:t>
            </a:r>
            <a:r>
              <a:rPr lang="en-US" altLang="zh-CN" sz="1400" dirty="0">
                <a:solidFill>
                  <a:schemeClr val="tx1">
                    <a:lumMod val="85000"/>
                    <a:lumOff val="15000"/>
                  </a:schemeClr>
                </a:solidFill>
                <a:latin typeface="Helvetica"/>
                <a:ea typeface="宋体" panose="02010600030101010101" pitchFamily="2" charset="-122"/>
                <a:cs typeface="Helvetica"/>
              </a:rPr>
              <a:t>';</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import App from './App';</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import 'ant-design-</a:t>
            </a:r>
            <a:r>
              <a:rPr lang="en-US" altLang="zh-CN" sz="1400" dirty="0" err="1">
                <a:solidFill>
                  <a:schemeClr val="tx1">
                    <a:lumMod val="85000"/>
                    <a:lumOff val="15000"/>
                  </a:schemeClr>
                </a:solidFill>
                <a:latin typeface="Helvetica"/>
                <a:ea typeface="宋体" panose="02010600030101010101" pitchFamily="2" charset="-122"/>
                <a:cs typeface="Helvetica"/>
              </a:rPr>
              <a:t>vue</a:t>
            </a:r>
            <a:r>
              <a:rPr lang="en-US" altLang="zh-CN" sz="1400" dirty="0">
                <a:solidFill>
                  <a:schemeClr val="tx1">
                    <a:lumMod val="85000"/>
                    <a:lumOff val="15000"/>
                  </a:schemeClr>
                </a:solidFill>
                <a:latin typeface="Helvetica"/>
                <a:ea typeface="宋体" panose="02010600030101010101" pitchFamily="2" charset="-122"/>
                <a:cs typeface="Helvetica"/>
              </a:rPr>
              <a:t>/dist/antd.css';</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const app = </a:t>
            </a:r>
            <a:r>
              <a:rPr lang="en-US" altLang="zh-CN" sz="1400" dirty="0" err="1">
                <a:solidFill>
                  <a:schemeClr val="tx1">
                    <a:lumMod val="85000"/>
                    <a:lumOff val="15000"/>
                  </a:schemeClr>
                </a:solidFill>
                <a:latin typeface="Helvetica"/>
                <a:ea typeface="宋体" panose="02010600030101010101" pitchFamily="2" charset="-122"/>
                <a:cs typeface="Helvetica"/>
              </a:rPr>
              <a:t>createApp</a:t>
            </a:r>
            <a:r>
              <a:rPr lang="en-US" altLang="zh-CN" sz="1400" dirty="0">
                <a:solidFill>
                  <a:schemeClr val="tx1">
                    <a:lumMod val="85000"/>
                    <a:lumOff val="15000"/>
                  </a:schemeClr>
                </a:solidFill>
                <a:latin typeface="Helvetica"/>
                <a:ea typeface="宋体" panose="02010600030101010101" pitchFamily="2" charset="-122"/>
                <a:cs typeface="Helvetica"/>
              </a:rPr>
              <a:t>(App);</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err="1">
                <a:solidFill>
                  <a:schemeClr val="tx1">
                    <a:lumMod val="85000"/>
                    <a:lumOff val="15000"/>
                  </a:schemeClr>
                </a:solidFill>
                <a:latin typeface="Helvetica"/>
                <a:ea typeface="宋体" panose="02010600030101010101" pitchFamily="2" charset="-122"/>
                <a:cs typeface="Helvetica"/>
              </a:rPr>
              <a:t>app.use</a:t>
            </a:r>
            <a:r>
              <a:rPr lang="en-US" altLang="zh-CN" sz="1400" dirty="0">
                <a:solidFill>
                  <a:schemeClr val="tx1">
                    <a:lumMod val="85000"/>
                    <a:lumOff val="15000"/>
                  </a:schemeClr>
                </a:solidFill>
                <a:latin typeface="Helvetica"/>
                <a:ea typeface="宋体" panose="02010600030101010101" pitchFamily="2" charset="-122"/>
                <a:cs typeface="Helvetica"/>
              </a:rPr>
              <a:t>(</a:t>
            </a:r>
            <a:r>
              <a:rPr lang="en-US" altLang="zh-CN" sz="1400" dirty="0" err="1">
                <a:solidFill>
                  <a:schemeClr val="tx1">
                    <a:lumMod val="85000"/>
                    <a:lumOff val="15000"/>
                  </a:schemeClr>
                </a:solidFill>
                <a:latin typeface="Helvetica"/>
                <a:ea typeface="宋体" panose="02010600030101010101" pitchFamily="2" charset="-122"/>
                <a:cs typeface="Helvetica"/>
              </a:rPr>
              <a:t>Antd</a:t>
            </a:r>
            <a:r>
              <a:rPr lang="en-US" altLang="zh-CN" sz="1400" dirty="0">
                <a:solidFill>
                  <a:schemeClr val="tx1">
                    <a:lumMod val="85000"/>
                    <a:lumOff val="15000"/>
                  </a:schemeClr>
                </a:solidFill>
                <a:latin typeface="Helvetica"/>
                <a:ea typeface="宋体" panose="02010600030101010101" pitchFamily="2" charset="-122"/>
                <a:cs typeface="Helvetica"/>
              </a:rPr>
              <a:t>).mount('#app');</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err="1">
                <a:solidFill>
                  <a:schemeClr val="tx1">
                    <a:lumMod val="85000"/>
                    <a:lumOff val="15000"/>
                  </a:schemeClr>
                </a:solidFill>
                <a:latin typeface="Helvetica"/>
                <a:ea typeface="宋体" panose="02010600030101010101" pitchFamily="2" charset="-122"/>
                <a:cs typeface="Helvetica"/>
              </a:rPr>
              <a:t>以上代码便完成了</a:t>
            </a:r>
            <a:r>
              <a:rPr lang="en-US" altLang="zh-CN" sz="1400" dirty="0">
                <a:solidFill>
                  <a:schemeClr val="tx1">
                    <a:lumMod val="85000"/>
                    <a:lumOff val="15000"/>
                  </a:schemeClr>
                </a:solidFill>
                <a:latin typeface="Helvetica"/>
                <a:ea typeface="宋体" panose="02010600030101010101" pitchFamily="2" charset="-122"/>
                <a:cs typeface="Helvetica"/>
              </a:rPr>
              <a:t> </a:t>
            </a:r>
            <a:r>
              <a:rPr lang="en-US" altLang="zh-CN" sz="1400" dirty="0" err="1">
                <a:solidFill>
                  <a:schemeClr val="tx1">
                    <a:lumMod val="85000"/>
                    <a:lumOff val="15000"/>
                  </a:schemeClr>
                </a:solidFill>
                <a:latin typeface="Helvetica"/>
                <a:ea typeface="宋体" panose="02010600030101010101" pitchFamily="2" charset="-122"/>
                <a:cs typeface="Helvetica"/>
              </a:rPr>
              <a:t>Antd</a:t>
            </a:r>
            <a:r>
              <a:rPr lang="en-US" altLang="zh-CN" sz="1400" dirty="0">
                <a:solidFill>
                  <a:schemeClr val="tx1">
                    <a:lumMod val="85000"/>
                    <a:lumOff val="15000"/>
                  </a:schemeClr>
                </a:solidFill>
                <a:latin typeface="Helvetica"/>
                <a:ea typeface="宋体" panose="02010600030101010101" pitchFamily="2" charset="-122"/>
                <a:cs typeface="Helvetica"/>
              </a:rPr>
              <a:t> </a:t>
            </a:r>
            <a:r>
              <a:rPr lang="en-US" altLang="zh-CN" sz="1400" dirty="0" err="1">
                <a:solidFill>
                  <a:schemeClr val="tx1">
                    <a:lumMod val="85000"/>
                    <a:lumOff val="15000"/>
                  </a:schemeClr>
                </a:solidFill>
                <a:latin typeface="Helvetica"/>
                <a:ea typeface="宋体" panose="02010600030101010101" pitchFamily="2" charset="-122"/>
                <a:cs typeface="Helvetica"/>
              </a:rPr>
              <a:t>的全局注册</a:t>
            </a:r>
            <a:r>
              <a:rPr lang="en-US" altLang="zh-CN" sz="1400" dirty="0">
                <a:solidFill>
                  <a:schemeClr val="tx1">
                    <a:lumMod val="85000"/>
                    <a:lumOff val="15000"/>
                  </a:schemeClr>
                </a:solidFill>
                <a:latin typeface="Helvetica"/>
                <a:ea typeface="宋体" panose="02010600030101010101" pitchFamily="2" charset="-122"/>
                <a:cs typeface="Helvetica"/>
              </a:rPr>
              <a:t>。</a:t>
            </a:r>
            <a:r>
              <a:rPr lang="en-US" altLang="zh-CN" sz="1400" dirty="0" err="1">
                <a:solidFill>
                  <a:schemeClr val="tx1">
                    <a:lumMod val="85000"/>
                    <a:lumOff val="15000"/>
                  </a:schemeClr>
                </a:solidFill>
                <a:latin typeface="Helvetica"/>
                <a:ea typeface="宋体" panose="02010600030101010101" pitchFamily="2" charset="-122"/>
                <a:cs typeface="Helvetica"/>
              </a:rPr>
              <a:t>需要注意的是，样式文件需要单独引入</a:t>
            </a:r>
            <a:r>
              <a:rPr lang="en-US" altLang="zh-CN" sz="1400" dirty="0">
                <a:solidFill>
                  <a:schemeClr val="tx1">
                    <a:lumMod val="85000"/>
                    <a:lumOff val="15000"/>
                  </a:schemeClr>
                </a:solidFill>
                <a:latin typeface="Helvetica"/>
                <a:ea typeface="宋体" panose="02010600030101010101" pitchFamily="2" charset="-122"/>
                <a:cs typeface="Helvetica"/>
              </a:rPr>
              <a:t>。</a:t>
            </a:r>
            <a:endParaRPr lang="en-US" altLang="zh-CN" sz="1400" dirty="0">
              <a:solidFill>
                <a:schemeClr val="tx1">
                  <a:lumMod val="85000"/>
                  <a:lumOff val="15000"/>
                </a:schemeClr>
              </a:solidFill>
              <a:latin typeface="Helvetica"/>
              <a:ea typeface="宋体" panose="02010600030101010101" pitchFamily="2" charset="-122"/>
              <a:cs typeface="Helvetica"/>
            </a:endParaRPr>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1"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835785" y="1739900"/>
            <a:ext cx="2581275" cy="1197610"/>
          </a:xfrm>
          <a:prstGeom prst="rect">
            <a:avLst/>
          </a:prstGeom>
          <a:noFill/>
        </p:spPr>
        <p:txBody>
          <a:bodyPr wrap="square" lIns="91438" tIns="45719" rIns="91438" bIns="45719" rtlCol="0">
            <a:spAutoFit/>
          </a:bodyPr>
          <a:lstStyle/>
          <a:p>
            <a:pPr algn="l"/>
            <a:r>
              <a:rPr kumimoji="1" lang="zh-CN" altLang="en-US" sz="3600" b="1" dirty="0">
                <a:solidFill>
                  <a:schemeClr val="bg1"/>
                </a:solidFill>
                <a:latin typeface="思源黑体 CN Regular" pitchFamily="34" charset="-122"/>
                <a:ea typeface="思源黑体 CN Regular" pitchFamily="34" charset="-122"/>
              </a:rPr>
              <a:t>项目实践页面开发</a:t>
            </a:r>
            <a:endParaRPr kumimoji="1" lang="zh-CN" altLang="en-US" sz="3600" b="1" dirty="0">
              <a:solidFill>
                <a:schemeClr val="bg1"/>
              </a:solidFill>
              <a:latin typeface="思源黑体 CN Regular" pitchFamily="34" charset="-122"/>
              <a:ea typeface="思源黑体 CN Regular" pitchFamily="34" charset="-122"/>
            </a:endParaRPr>
          </a:p>
        </p:txBody>
      </p:sp>
      <p:sp>
        <p:nvSpPr>
          <p:cNvPr id="35" name="矩形 34"/>
          <p:cNvSpPr/>
          <p:nvPr/>
        </p:nvSpPr>
        <p:spPr>
          <a:xfrm>
            <a:off x="513741" y="1408648"/>
            <a:ext cx="1321889" cy="1936750"/>
          </a:xfrm>
          <a:prstGeom prst="rect">
            <a:avLst/>
          </a:prstGeom>
        </p:spPr>
        <p:txBody>
          <a:bodyPr wrap="square" lIns="91438" tIns="45719" rIns="91438" bIns="45719">
            <a:spAutoFit/>
          </a:bodyPr>
          <a:lstStyle/>
          <a:p>
            <a:pPr algn="ctr">
              <a:lnSpc>
                <a:spcPct val="80000"/>
              </a:lnSpc>
            </a:pPr>
            <a:r>
              <a:rPr kumimoji="1" lang="en-US" altLang="zh-CN" sz="15000" dirty="0">
                <a:solidFill>
                  <a:schemeClr val="bg1"/>
                </a:solidFill>
              </a:rPr>
              <a:t>3</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2"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7" name="object 7"/>
          <p:cNvSpPr txBox="1">
            <a:spLocks noGrp="1"/>
          </p:cNvSpPr>
          <p:nvPr>
            <p:ph type="title"/>
          </p:nvPr>
        </p:nvSpPr>
        <p:spPr>
          <a:xfrm>
            <a:off x="3603113" y="2069432"/>
            <a:ext cx="2528888" cy="425116"/>
          </a:xfrm>
          <a:prstGeom prst="rect">
            <a:avLst/>
          </a:prstGeom>
        </p:spPr>
        <p:txBody>
          <a:bodyPr vert="horz" wrap="square" lIns="0" tIns="9525" rIns="0" bIns="0" rtlCol="0">
            <a:spAutoFit/>
          </a:bodyPr>
          <a:lstStyle/>
          <a:p>
            <a:pPr marL="9525">
              <a:spcBef>
                <a:spcPts val="75"/>
              </a:spcBef>
            </a:pPr>
            <a:r>
              <a:rPr spc="-135" dirty="0" err="1" smtClean="0"/>
              <a:t>T</a:t>
            </a:r>
            <a:r>
              <a:rPr spc="-8" dirty="0" err="1" smtClean="0"/>
              <a:t>y</a:t>
            </a:r>
            <a:r>
              <a:rPr dirty="0" err="1" smtClean="0"/>
              <a:t>p</a:t>
            </a:r>
            <a:r>
              <a:rPr spc="4" dirty="0" err="1" smtClean="0"/>
              <a:t>e</a:t>
            </a:r>
            <a:r>
              <a:rPr spc="-4" dirty="0" err="1" smtClean="0"/>
              <a:t>S</a:t>
            </a:r>
            <a:r>
              <a:rPr dirty="0" err="1" smtClean="0"/>
              <a:t>c</a:t>
            </a:r>
            <a:r>
              <a:rPr spc="8" dirty="0" err="1" smtClean="0"/>
              <a:t>r</a:t>
            </a:r>
            <a:r>
              <a:rPr spc="-4" dirty="0" err="1" smtClean="0"/>
              <a:t>i</a:t>
            </a:r>
            <a:r>
              <a:rPr dirty="0" err="1" smtClean="0"/>
              <a:t>pt</a:t>
            </a:r>
            <a:endParaRPr dirty="0"/>
          </a:p>
        </p:txBody>
      </p:sp>
      <p:pic>
        <p:nvPicPr>
          <p:cNvPr id="8" name="图片 7"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9" name="矩形 8"/>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1026033"/>
            <a:ext cx="6420803" cy="579005"/>
          </a:xfrm>
          <a:prstGeom prst="rect">
            <a:avLst/>
          </a:prstGeom>
        </p:spPr>
        <p:txBody>
          <a:bodyPr vert="horz" wrap="square" lIns="0" tIns="9525" rIns="0" bIns="0" rtlCol="0">
            <a:spAutoFit/>
          </a:bodyPr>
          <a:lstStyle/>
          <a:p>
            <a:pPr marL="180975" indent="-171450">
              <a:spcBef>
                <a:spcPts val="1600"/>
              </a:spcBef>
              <a:buFont typeface="Wingdings" panose="05000000000000000000"/>
              <a:buChar char=""/>
              <a:tabLst>
                <a:tab pos="180975" algn="l"/>
              </a:tabLst>
            </a:pPr>
            <a:r>
              <a:rPr sz="1350" dirty="0" err="1" smtClean="0">
                <a:solidFill>
                  <a:srgbClr val="404040"/>
                </a:solidFill>
                <a:latin typeface="微软雅黑" panose="020B0503020204020204" charset="-122"/>
                <a:cs typeface="微软雅黑" panose="020B0503020204020204" charset="-122"/>
              </a:rPr>
              <a:t>声明格式如下</a:t>
            </a:r>
            <a:r>
              <a:rPr sz="1350" dirty="0">
                <a:solidFill>
                  <a:srgbClr val="404040"/>
                </a:solidFill>
                <a:latin typeface="微软雅黑" panose="020B0503020204020204" charset="-122"/>
                <a:cs typeface="微软雅黑" panose="020B0503020204020204" charset="-122"/>
              </a:rPr>
              <a:t>：</a:t>
            </a:r>
            <a:endParaRPr sz="1350" dirty="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声明了类型后</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就会进行</a:t>
            </a:r>
            <a:r>
              <a:rPr sz="1350" dirty="0">
                <a:solidFill>
                  <a:srgbClr val="FF0000"/>
                </a:solidFill>
                <a:latin typeface="微软雅黑" panose="020B0503020204020204" charset="-122"/>
                <a:cs typeface="微软雅黑" panose="020B0503020204020204" charset="-122"/>
              </a:rPr>
              <a:t>类型检测</a:t>
            </a:r>
            <a:r>
              <a:rPr sz="1350" dirty="0">
                <a:solidFill>
                  <a:srgbClr val="404040"/>
                </a:solidFill>
                <a:latin typeface="微软雅黑" panose="020B0503020204020204" charset="-122"/>
                <a:cs typeface="微软雅黑" panose="020B0503020204020204" charset="-122"/>
              </a:rPr>
              <a:t>，声明的类型可以称之为</a:t>
            </a:r>
            <a:r>
              <a:rPr sz="1350" dirty="0">
                <a:solidFill>
                  <a:srgbClr val="FF0000"/>
                </a:solidFill>
                <a:latin typeface="微软雅黑" panose="020B0503020204020204" charset="-122"/>
                <a:cs typeface="微软雅黑" panose="020B0503020204020204" charset="-122"/>
              </a:rPr>
              <a:t>类型注解</a:t>
            </a:r>
            <a:r>
              <a:rPr sz="1350" dirty="0">
                <a:solidFill>
                  <a:srgbClr val="404040"/>
                </a:solidFill>
                <a:latin typeface="微软雅黑" panose="020B0503020204020204" charset="-122"/>
                <a:cs typeface="微软雅黑" panose="020B0503020204020204" charset="-122"/>
              </a:rPr>
              <a:t>；</a:t>
            </a:r>
            <a:endParaRPr sz="1350" dirty="0">
              <a:latin typeface="微软雅黑" panose="020B0503020204020204" charset="-122"/>
              <a:cs typeface="微软雅黑" panose="020B0503020204020204" charset="-122"/>
            </a:endParaRPr>
          </a:p>
        </p:txBody>
      </p:sp>
      <p:sp>
        <p:nvSpPr>
          <p:cNvPr id="7" name="object 7"/>
          <p:cNvSpPr txBox="1"/>
          <p:nvPr/>
        </p:nvSpPr>
        <p:spPr>
          <a:xfrm>
            <a:off x="202934" y="2596515"/>
            <a:ext cx="6454140" cy="940642"/>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比如我们声明一个message，完整的写法如下：</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注意：这里的</a:t>
            </a:r>
            <a:r>
              <a:rPr sz="1350" spc="-4" dirty="0">
                <a:solidFill>
                  <a:srgbClr val="404040"/>
                </a:solidFill>
                <a:latin typeface="微软雅黑" panose="020B0503020204020204" charset="-122"/>
                <a:cs typeface="微软雅黑" panose="020B0503020204020204" charset="-122"/>
              </a:rPr>
              <a:t>string</a:t>
            </a:r>
            <a:r>
              <a:rPr sz="1350" dirty="0">
                <a:solidFill>
                  <a:srgbClr val="404040"/>
                </a:solidFill>
                <a:latin typeface="微软雅黑" panose="020B0503020204020204" charset="-122"/>
                <a:cs typeface="微软雅黑" panose="020B0503020204020204" charset="-122"/>
              </a:rPr>
              <a:t>是小写的，和</a:t>
            </a:r>
            <a:r>
              <a:rPr sz="1350" spc="-11" dirty="0">
                <a:solidFill>
                  <a:srgbClr val="404040"/>
                </a:solidFill>
                <a:latin typeface="微软雅黑" panose="020B0503020204020204" charset="-122"/>
                <a:cs typeface="微软雅黑" panose="020B0503020204020204" charset="-122"/>
              </a:rPr>
              <a:t>String</a:t>
            </a:r>
            <a:r>
              <a:rPr sz="1350" dirty="0">
                <a:solidFill>
                  <a:srgbClr val="404040"/>
                </a:solidFill>
                <a:latin typeface="微软雅黑" panose="020B0503020204020204" charset="-122"/>
                <a:cs typeface="微软雅黑" panose="020B0503020204020204" charset="-122"/>
              </a:rPr>
              <a:t>是有区别的</a:t>
            </a:r>
            <a:endParaRPr sz="1350">
              <a:latin typeface="微软雅黑" panose="020B0503020204020204" charset="-122"/>
              <a:cs typeface="微软雅黑" panose="020B0503020204020204" charset="-122"/>
            </a:endParaRPr>
          </a:p>
          <a:p>
            <a:pPr marL="412115" lvl="1" indent="-176530">
              <a:spcBef>
                <a:spcPts val="1240"/>
              </a:spcBef>
              <a:buFont typeface="Wingdings" panose="05000000000000000000"/>
              <a:buChar char=""/>
              <a:tabLst>
                <a:tab pos="411480" algn="l"/>
              </a:tabLst>
            </a:pPr>
            <a:r>
              <a:rPr sz="1350" spc="-4" dirty="0">
                <a:solidFill>
                  <a:srgbClr val="404040"/>
                </a:solidFill>
                <a:latin typeface="微软雅黑" panose="020B0503020204020204" charset="-122"/>
                <a:cs typeface="微软雅黑" panose="020B0503020204020204" charset="-122"/>
              </a:rPr>
              <a:t>string</a:t>
            </a:r>
            <a:r>
              <a:rPr sz="1350" dirty="0">
                <a:solidFill>
                  <a:srgbClr val="404040"/>
                </a:solidFill>
                <a:latin typeface="微软雅黑" panose="020B0503020204020204" charset="-122"/>
                <a:cs typeface="微软雅黑" panose="020B0503020204020204" charset="-122"/>
              </a:rPr>
              <a:t>是</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中定义的字符串类型</a:t>
            </a:r>
            <a:r>
              <a:rPr sz="1350" spc="-11" dirty="0">
                <a:solidFill>
                  <a:srgbClr val="404040"/>
                </a:solidFill>
                <a:latin typeface="微软雅黑" panose="020B0503020204020204" charset="-122"/>
                <a:cs typeface="微软雅黑" panose="020B0503020204020204" charset="-122"/>
              </a:rPr>
              <a:t>，String</a:t>
            </a:r>
            <a:r>
              <a:rPr sz="1350" dirty="0">
                <a:solidFill>
                  <a:srgbClr val="404040"/>
                </a:solidFill>
                <a:latin typeface="微软雅黑" panose="020B0503020204020204" charset="-122"/>
                <a:cs typeface="微软雅黑" panose="020B0503020204020204" charset="-122"/>
              </a:rPr>
              <a:t>是</a:t>
            </a:r>
            <a:r>
              <a:rPr sz="1350" spc="-4" dirty="0">
                <a:solidFill>
                  <a:srgbClr val="404040"/>
                </a:solidFill>
                <a:latin typeface="微软雅黑" panose="020B0503020204020204" charset="-122"/>
                <a:cs typeface="微软雅黑" panose="020B0503020204020204" charset="-122"/>
              </a:rPr>
              <a:t>ECMAScript</a:t>
            </a:r>
            <a:r>
              <a:rPr sz="1350" dirty="0">
                <a:solidFill>
                  <a:srgbClr val="404040"/>
                </a:solidFill>
                <a:latin typeface="微软雅黑" panose="020B0503020204020204" charset="-122"/>
                <a:cs typeface="微软雅黑" panose="020B0503020204020204" charset="-122"/>
              </a:rPr>
              <a:t>中定义的一个类</a:t>
            </a:r>
            <a:endParaRPr sz="1350">
              <a:latin typeface="微软雅黑" panose="020B0503020204020204" charset="-122"/>
              <a:cs typeface="微软雅黑" panose="020B0503020204020204" charset="-122"/>
            </a:endParaRPr>
          </a:p>
        </p:txBody>
      </p:sp>
      <p:sp>
        <p:nvSpPr>
          <p:cNvPr id="8" name="object 8"/>
          <p:cNvSpPr txBox="1"/>
          <p:nvPr/>
        </p:nvSpPr>
        <p:spPr>
          <a:xfrm>
            <a:off x="202934" y="4121277"/>
            <a:ext cx="4511516"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如果我们给mess</a:t>
            </a:r>
            <a:r>
              <a:rPr sz="1350" spc="4" dirty="0">
                <a:solidFill>
                  <a:srgbClr val="404040"/>
                </a:solidFill>
                <a:latin typeface="微软雅黑" panose="020B0503020204020204" charset="-122"/>
                <a:cs typeface="微软雅黑" panose="020B0503020204020204" charset="-122"/>
              </a:rPr>
              <a:t>a</a:t>
            </a:r>
            <a:r>
              <a:rPr sz="1350" spc="-4" dirty="0">
                <a:solidFill>
                  <a:srgbClr val="404040"/>
                </a:solidFill>
                <a:latin typeface="微软雅黑" panose="020B0503020204020204" charset="-122"/>
                <a:cs typeface="微软雅黑" panose="020B0503020204020204" charset="-122"/>
              </a:rPr>
              <a:t>g</a:t>
            </a:r>
            <a:r>
              <a:rPr sz="1350" dirty="0">
                <a:solidFill>
                  <a:srgbClr val="404040"/>
                </a:solidFill>
                <a:latin typeface="微软雅黑" panose="020B0503020204020204" charset="-122"/>
                <a:cs typeface="微软雅黑" panose="020B0503020204020204" charset="-122"/>
              </a:rPr>
              <a:t>e赋值其他类型的值，那么就会报错：</a:t>
            </a:r>
            <a:endParaRPr sz="1350">
              <a:latin typeface="微软雅黑" panose="020B0503020204020204" charset="-122"/>
              <a:cs typeface="微软雅黑" panose="020B0503020204020204" charset="-122"/>
            </a:endParaRPr>
          </a:p>
        </p:txBody>
      </p:sp>
      <p:sp>
        <p:nvSpPr>
          <p:cNvPr id="9" name="object 9"/>
          <p:cNvSpPr txBox="1">
            <a:spLocks noGrp="1"/>
          </p:cNvSpPr>
          <p:nvPr>
            <p:ph type="title"/>
          </p:nvPr>
        </p:nvSpPr>
        <p:spPr>
          <a:xfrm>
            <a:off x="985043" y="214502"/>
            <a:ext cx="1733550" cy="425116"/>
          </a:xfrm>
          <a:prstGeom prst="rect">
            <a:avLst/>
          </a:prstGeom>
        </p:spPr>
        <p:txBody>
          <a:bodyPr vert="horz" wrap="square" lIns="0" tIns="9525" rIns="0" bIns="0" rtlCol="0">
            <a:spAutoFit/>
          </a:bodyPr>
          <a:lstStyle/>
          <a:p>
            <a:pPr marL="9525">
              <a:spcBef>
                <a:spcPts val="75"/>
              </a:spcBef>
            </a:pPr>
            <a:r>
              <a:rPr dirty="0"/>
              <a:t>变量的声明</a:t>
            </a:r>
            <a:endParaRPr dirty="0"/>
          </a:p>
        </p:txBody>
      </p:sp>
      <p:sp>
        <p:nvSpPr>
          <p:cNvPr id="10" name="object 10"/>
          <p:cNvSpPr txBox="1"/>
          <p:nvPr/>
        </p:nvSpPr>
        <p:spPr>
          <a:xfrm>
            <a:off x="404922" y="2174132"/>
            <a:ext cx="3596640" cy="232756"/>
          </a:xfrm>
          <a:prstGeom prst="rect">
            <a:avLst/>
          </a:prstGeom>
          <a:ln w="9525">
            <a:solidFill>
              <a:srgbClr val="F0A22E"/>
            </a:solidFill>
          </a:ln>
        </p:spPr>
        <p:txBody>
          <a:bodyPr vert="horz" wrap="square" lIns="0" tIns="24765" rIns="0" bIns="0" rtlCol="0">
            <a:spAutoFit/>
          </a:bodyPr>
          <a:lstStyle/>
          <a:p>
            <a:pPr marL="68580">
              <a:spcBef>
                <a:spcPts val="195"/>
              </a:spcBef>
            </a:pPr>
            <a:r>
              <a:rPr sz="1350" spc="-4" dirty="0">
                <a:solidFill>
                  <a:srgbClr val="FF0000"/>
                </a:solidFill>
                <a:latin typeface="Consolas" panose="020B0609020204030204"/>
                <a:cs typeface="Consolas" panose="020B0609020204030204"/>
              </a:rPr>
              <a:t>var/let/const</a:t>
            </a:r>
            <a:r>
              <a:rPr sz="1350" spc="-23" dirty="0">
                <a:solidFill>
                  <a:srgbClr val="FF0000"/>
                </a:solidFill>
                <a:latin typeface="Consolas" panose="020B0609020204030204"/>
                <a:cs typeface="Consolas" panose="020B0609020204030204"/>
              </a:rPr>
              <a:t> </a:t>
            </a:r>
            <a:r>
              <a:rPr sz="1350" dirty="0">
                <a:solidFill>
                  <a:srgbClr val="FF0000"/>
                </a:solidFill>
                <a:latin typeface="等线 Light" panose="02010600030101010101" charset="-122"/>
                <a:cs typeface="等线 Light" panose="02010600030101010101" charset="-122"/>
              </a:rPr>
              <a:t>标识符</a:t>
            </a:r>
            <a:r>
              <a:rPr sz="1350" dirty="0">
                <a:solidFill>
                  <a:srgbClr val="FF0000"/>
                </a:solidFill>
                <a:latin typeface="Consolas" panose="020B0609020204030204"/>
                <a:cs typeface="Consolas" panose="020B0609020204030204"/>
              </a:rPr>
              <a:t>:</a:t>
            </a:r>
            <a:r>
              <a:rPr sz="1350" spc="-19" dirty="0">
                <a:solidFill>
                  <a:srgbClr val="FF0000"/>
                </a:solidFill>
                <a:latin typeface="Consolas" panose="020B0609020204030204"/>
                <a:cs typeface="Consolas" panose="020B0609020204030204"/>
              </a:rPr>
              <a:t> </a:t>
            </a:r>
            <a:r>
              <a:rPr sz="1350" dirty="0">
                <a:solidFill>
                  <a:srgbClr val="FF0000"/>
                </a:solidFill>
                <a:latin typeface="等线 Light" panose="02010600030101010101" charset="-122"/>
                <a:cs typeface="等线 Light" panose="02010600030101010101" charset="-122"/>
              </a:rPr>
              <a:t>数据类型</a:t>
            </a:r>
            <a:r>
              <a:rPr sz="1350" spc="356" dirty="0">
                <a:solidFill>
                  <a:srgbClr val="FF0000"/>
                </a:solidFill>
                <a:latin typeface="等线 Light" panose="02010600030101010101" charset="-122"/>
                <a:cs typeface="等线 Light" panose="02010600030101010101" charset="-122"/>
              </a:rPr>
              <a:t> </a:t>
            </a:r>
            <a:r>
              <a:rPr sz="1350" dirty="0">
                <a:solidFill>
                  <a:srgbClr val="FF0000"/>
                </a:solidFill>
                <a:latin typeface="Consolas" panose="020B0609020204030204"/>
                <a:cs typeface="Consolas" panose="020B0609020204030204"/>
              </a:rPr>
              <a:t>=</a:t>
            </a:r>
            <a:r>
              <a:rPr sz="1350" spc="-19" dirty="0">
                <a:solidFill>
                  <a:srgbClr val="FF0000"/>
                </a:solidFill>
                <a:latin typeface="Consolas" panose="020B0609020204030204"/>
                <a:cs typeface="Consolas" panose="020B0609020204030204"/>
              </a:rPr>
              <a:t> </a:t>
            </a:r>
            <a:r>
              <a:rPr sz="1350" dirty="0">
                <a:solidFill>
                  <a:srgbClr val="FF0000"/>
                </a:solidFill>
                <a:latin typeface="等线 Light" panose="02010600030101010101" charset="-122"/>
                <a:cs typeface="等线 Light" panose="02010600030101010101" charset="-122"/>
              </a:rPr>
              <a:t>赋值</a:t>
            </a:r>
            <a:r>
              <a:rPr sz="1350" dirty="0">
                <a:solidFill>
                  <a:srgbClr val="FF0000"/>
                </a:solidFill>
                <a:latin typeface="Consolas" panose="020B0609020204030204"/>
                <a:cs typeface="Consolas" panose="020B0609020204030204"/>
              </a:rPr>
              <a:t>;</a:t>
            </a:r>
            <a:endParaRPr sz="1350">
              <a:latin typeface="Consolas" panose="020B0609020204030204"/>
              <a:cs typeface="Consolas" panose="020B0609020204030204"/>
            </a:endParaRPr>
          </a:p>
        </p:txBody>
      </p:sp>
      <p:sp>
        <p:nvSpPr>
          <p:cNvPr id="11" name="object 11"/>
          <p:cNvSpPr/>
          <p:nvPr/>
        </p:nvSpPr>
        <p:spPr>
          <a:xfrm>
            <a:off x="531981" y="3682276"/>
            <a:ext cx="3342059" cy="282218"/>
          </a:xfrm>
          <a:prstGeom prst="rect">
            <a:avLst/>
          </a:prstGeom>
          <a:blipFill>
            <a:blip r:embed="rId1" cstate="print"/>
            <a:stretch>
              <a:fillRect/>
            </a:stretch>
          </a:blipFill>
        </p:spPr>
        <p:txBody>
          <a:bodyPr wrap="square" lIns="0" tIns="0" rIns="0" bIns="0" rtlCol="0"/>
          <a:lstStyle/>
          <a:p>
            <a:endParaRPr sz="1350"/>
          </a:p>
        </p:txBody>
      </p:sp>
      <p:sp>
        <p:nvSpPr>
          <p:cNvPr id="12" name="object 12"/>
          <p:cNvSpPr/>
          <p:nvPr/>
        </p:nvSpPr>
        <p:spPr>
          <a:xfrm>
            <a:off x="531981" y="4366753"/>
            <a:ext cx="3596177" cy="659299"/>
          </a:xfrm>
          <a:prstGeom prst="rect">
            <a:avLst/>
          </a:prstGeom>
          <a:blipFill>
            <a:blip r:embed="rId2" cstate="print"/>
            <a:stretch>
              <a:fillRect/>
            </a:stretch>
          </a:blipFill>
        </p:spPr>
        <p:txBody>
          <a:bodyPr wrap="square" lIns="0" tIns="0" rIns="0" bIns="0" rtlCol="0"/>
          <a:lstStyle/>
          <a:p>
            <a:endParaRPr sz="1350"/>
          </a:p>
        </p:txBody>
      </p:sp>
      <p:pic>
        <p:nvPicPr>
          <p:cNvPr id="13" name="图片 12"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4" name="矩形 13"/>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1026033"/>
            <a:ext cx="6697028"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定义变量（标识符）和</a:t>
            </a:r>
            <a:r>
              <a:rPr sz="1350" spc="-8" dirty="0">
                <a:solidFill>
                  <a:srgbClr val="404040"/>
                </a:solidFill>
                <a:latin typeface="微软雅黑" panose="020B0503020204020204" charset="-122"/>
                <a:cs typeface="微软雅黑" panose="020B0503020204020204" charset="-122"/>
              </a:rPr>
              <a:t>ES6</a:t>
            </a:r>
            <a:r>
              <a:rPr sz="1350" dirty="0">
                <a:solidFill>
                  <a:srgbClr val="404040"/>
                </a:solidFill>
                <a:latin typeface="微软雅黑" panose="020B0503020204020204" charset="-122"/>
                <a:cs typeface="微软雅黑" panose="020B0503020204020204" charset="-122"/>
              </a:rPr>
              <a:t>之后一致，可以使用</a:t>
            </a:r>
            <a:r>
              <a:rPr sz="1350" spc="-8" dirty="0">
                <a:solidFill>
                  <a:srgbClr val="404040"/>
                </a:solidFill>
                <a:latin typeface="微软雅黑" panose="020B0503020204020204" charset="-122"/>
                <a:cs typeface="微软雅黑" panose="020B0503020204020204" charset="-122"/>
              </a:rPr>
              <a:t>var</a:t>
            </a:r>
            <a:r>
              <a:rPr sz="1350" dirty="0">
                <a:solidFill>
                  <a:srgbClr val="404040"/>
                </a:solidFill>
                <a:latin typeface="微软雅黑" panose="020B0503020204020204" charset="-122"/>
                <a:cs typeface="微软雅黑" panose="020B0503020204020204" charset="-122"/>
              </a:rPr>
              <a:t>、let、const来定义。</a:t>
            </a:r>
            <a:endParaRPr sz="1350">
              <a:latin typeface="微软雅黑" panose="020B0503020204020204" charset="-122"/>
              <a:cs typeface="微软雅黑" panose="020B0503020204020204" charset="-122"/>
            </a:endParaRPr>
          </a:p>
        </p:txBody>
      </p:sp>
      <p:sp>
        <p:nvSpPr>
          <p:cNvPr id="7" name="object 7"/>
          <p:cNvSpPr txBox="1"/>
          <p:nvPr/>
        </p:nvSpPr>
        <p:spPr>
          <a:xfrm>
            <a:off x="202934" y="2644521"/>
            <a:ext cx="8692991" cy="853311"/>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当然，在</a:t>
            </a:r>
            <a:r>
              <a:rPr sz="1350" spc="-4" dirty="0">
                <a:solidFill>
                  <a:srgbClr val="404040"/>
                </a:solidFill>
                <a:latin typeface="微软雅黑" panose="020B0503020204020204" charset="-122"/>
                <a:cs typeface="微软雅黑" panose="020B0503020204020204" charset="-122"/>
              </a:rPr>
              <a:t>tslint</a:t>
            </a:r>
            <a:r>
              <a:rPr sz="1350" dirty="0">
                <a:solidFill>
                  <a:srgbClr val="404040"/>
                </a:solidFill>
                <a:latin typeface="微软雅黑" panose="020B0503020204020204" charset="-122"/>
                <a:cs typeface="微软雅黑" panose="020B0503020204020204" charset="-122"/>
              </a:rPr>
              <a:t>中并不推荐使用</a:t>
            </a:r>
            <a:r>
              <a:rPr sz="1350" spc="-8" dirty="0">
                <a:solidFill>
                  <a:srgbClr val="404040"/>
                </a:solidFill>
                <a:latin typeface="微软雅黑" panose="020B0503020204020204" charset="-122"/>
                <a:cs typeface="微软雅黑" panose="020B0503020204020204" charset="-122"/>
              </a:rPr>
              <a:t>var</a:t>
            </a:r>
            <a:r>
              <a:rPr sz="1350" dirty="0">
                <a:solidFill>
                  <a:srgbClr val="404040"/>
                </a:solidFill>
                <a:latin typeface="微软雅黑" panose="020B0503020204020204" charset="-122"/>
                <a:cs typeface="微软雅黑" panose="020B0503020204020204" charset="-122"/>
              </a:rPr>
              <a:t>来声明变量：</a:t>
            </a:r>
            <a:endParaRPr sz="1350">
              <a:latin typeface="微软雅黑" panose="020B0503020204020204" charset="-122"/>
              <a:cs typeface="微软雅黑" panose="020B0503020204020204" charset="-122"/>
            </a:endParaRPr>
          </a:p>
          <a:p>
            <a:pPr marL="412115" marR="3810" lvl="1" indent="-176530">
              <a:lnSpc>
                <a:spcPct val="153000"/>
              </a:lnSpc>
              <a:spcBef>
                <a:spcPts val="29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可见，在</a:t>
            </a:r>
            <a:r>
              <a:rPr sz="1350" spc="-79" dirty="0">
                <a:solidFill>
                  <a:srgbClr val="404040"/>
                </a:solidFill>
                <a:latin typeface="微软雅黑" panose="020B0503020204020204" charset="-122"/>
                <a:cs typeface="微软雅黑" panose="020B0503020204020204" charset="-122"/>
              </a:rPr>
              <a:t>T</a:t>
            </a:r>
            <a:r>
              <a:rPr sz="1350" spc="-4" dirty="0">
                <a:solidFill>
                  <a:srgbClr val="404040"/>
                </a:solidFill>
                <a:latin typeface="微软雅黑" panose="020B0503020204020204" charset="-122"/>
                <a:cs typeface="微软雅黑" panose="020B0503020204020204" charset="-122"/>
              </a:rPr>
              <a:t>y</a:t>
            </a:r>
            <a:r>
              <a:rPr sz="1350" dirty="0">
                <a:solidFill>
                  <a:srgbClr val="404040"/>
                </a:solidFill>
                <a:latin typeface="微软雅黑" panose="020B0503020204020204" charset="-122"/>
                <a:cs typeface="微软雅黑" panose="020B0503020204020204" charset="-122"/>
              </a:rPr>
              <a:t>pe</a:t>
            </a:r>
            <a:r>
              <a:rPr sz="1350" spc="-4" dirty="0">
                <a:solidFill>
                  <a:srgbClr val="404040"/>
                </a:solidFill>
                <a:latin typeface="微软雅黑" panose="020B0503020204020204" charset="-122"/>
                <a:cs typeface="微软雅黑" panose="020B0503020204020204" charset="-122"/>
              </a:rPr>
              <a:t>Sc</a:t>
            </a:r>
            <a:r>
              <a:rPr sz="1350" dirty="0">
                <a:solidFill>
                  <a:srgbClr val="404040"/>
                </a:solidFill>
                <a:latin typeface="微软雅黑" panose="020B0503020204020204" charset="-122"/>
                <a:cs typeface="微软雅黑" panose="020B0503020204020204" charset="-122"/>
              </a:rPr>
              <a:t>r</a:t>
            </a:r>
            <a:r>
              <a:rPr sz="1350" spc="-4" dirty="0">
                <a:solidFill>
                  <a:srgbClr val="404040"/>
                </a:solidFill>
                <a:latin typeface="微软雅黑" panose="020B0503020204020204" charset="-122"/>
                <a:cs typeface="微软雅黑" panose="020B0503020204020204" charset="-122"/>
              </a:rPr>
              <a:t>i</a:t>
            </a:r>
            <a:r>
              <a:rPr sz="1350" dirty="0">
                <a:solidFill>
                  <a:srgbClr val="404040"/>
                </a:solidFill>
                <a:latin typeface="微软雅黑" panose="020B0503020204020204" charset="-122"/>
                <a:cs typeface="微软雅黑" panose="020B0503020204020204" charset="-122"/>
              </a:rPr>
              <a:t>pt中并不建议再使用</a:t>
            </a:r>
            <a:r>
              <a:rPr sz="1350" spc="-23" dirty="0">
                <a:solidFill>
                  <a:srgbClr val="404040"/>
                </a:solidFill>
                <a:latin typeface="微软雅黑" panose="020B0503020204020204" charset="-122"/>
                <a:cs typeface="微软雅黑" panose="020B0503020204020204" charset="-122"/>
              </a:rPr>
              <a:t>v</a:t>
            </a:r>
            <a:r>
              <a:rPr sz="1350" dirty="0">
                <a:solidFill>
                  <a:srgbClr val="404040"/>
                </a:solidFill>
                <a:latin typeface="微软雅黑" panose="020B0503020204020204" charset="-122"/>
                <a:cs typeface="微软雅黑" panose="020B0503020204020204" charset="-122"/>
              </a:rPr>
              <a:t>ar关键字了，主要原因和</a:t>
            </a:r>
            <a:r>
              <a:rPr sz="1350" spc="-4" dirty="0">
                <a:solidFill>
                  <a:srgbClr val="404040"/>
                </a:solidFill>
                <a:latin typeface="微软雅黑" panose="020B0503020204020204" charset="-122"/>
                <a:cs typeface="微软雅黑" panose="020B0503020204020204" charset="-122"/>
              </a:rPr>
              <a:t>ES</a:t>
            </a:r>
            <a:r>
              <a:rPr sz="1350" spc="-8" dirty="0">
                <a:solidFill>
                  <a:srgbClr val="404040"/>
                </a:solidFill>
                <a:latin typeface="微软雅黑" panose="020B0503020204020204" charset="-122"/>
                <a:cs typeface="微软雅黑" panose="020B0503020204020204" charset="-122"/>
              </a:rPr>
              <a:t>6</a:t>
            </a:r>
            <a:r>
              <a:rPr sz="1350" dirty="0">
                <a:solidFill>
                  <a:srgbClr val="404040"/>
                </a:solidFill>
                <a:latin typeface="微软雅黑" panose="020B0503020204020204" charset="-122"/>
                <a:cs typeface="微软雅黑" panose="020B0503020204020204" charset="-122"/>
              </a:rPr>
              <a:t>升级后</a:t>
            </a:r>
            <a:r>
              <a:rPr sz="1350" spc="-4" dirty="0">
                <a:solidFill>
                  <a:srgbClr val="404040"/>
                </a:solidFill>
                <a:latin typeface="微软雅黑" panose="020B0503020204020204" charset="-122"/>
                <a:cs typeface="微软雅黑" panose="020B0503020204020204" charset="-122"/>
              </a:rPr>
              <a:t>l</a:t>
            </a:r>
            <a:r>
              <a:rPr sz="1350" spc="4" dirty="0">
                <a:solidFill>
                  <a:srgbClr val="404040"/>
                </a:solidFill>
                <a:latin typeface="微软雅黑" panose="020B0503020204020204" charset="-122"/>
                <a:cs typeface="微软雅黑" panose="020B0503020204020204" charset="-122"/>
              </a:rPr>
              <a:t>e</a:t>
            </a:r>
            <a:r>
              <a:rPr sz="1350" dirty="0">
                <a:solidFill>
                  <a:srgbClr val="404040"/>
                </a:solidFill>
                <a:latin typeface="微软雅黑" panose="020B0503020204020204" charset="-122"/>
                <a:cs typeface="微软雅黑" panose="020B0503020204020204" charset="-122"/>
              </a:rPr>
              <a:t>t和</a:t>
            </a:r>
            <a:r>
              <a:rPr sz="1350" spc="-23" dirty="0">
                <a:solidFill>
                  <a:srgbClr val="404040"/>
                </a:solidFill>
                <a:latin typeface="微软雅黑" panose="020B0503020204020204" charset="-122"/>
                <a:cs typeface="微软雅黑" panose="020B0503020204020204" charset="-122"/>
              </a:rPr>
              <a:t>v</a:t>
            </a:r>
            <a:r>
              <a:rPr sz="1350" dirty="0">
                <a:solidFill>
                  <a:srgbClr val="404040"/>
                </a:solidFill>
                <a:latin typeface="微软雅黑" panose="020B0503020204020204" charset="-122"/>
                <a:cs typeface="微软雅黑" panose="020B0503020204020204" charset="-122"/>
              </a:rPr>
              <a:t>ar的区别是一样的，</a:t>
            </a:r>
            <a:r>
              <a:rPr sz="1350" spc="-23" dirty="0">
                <a:solidFill>
                  <a:srgbClr val="404040"/>
                </a:solidFill>
                <a:latin typeface="微软雅黑" panose="020B0503020204020204" charset="-122"/>
                <a:cs typeface="微软雅黑" panose="020B0503020204020204" charset="-122"/>
              </a:rPr>
              <a:t>v</a:t>
            </a:r>
            <a:r>
              <a:rPr sz="1350" dirty="0">
                <a:solidFill>
                  <a:srgbClr val="404040"/>
                </a:solidFill>
                <a:latin typeface="微软雅黑" panose="020B0503020204020204" charset="-122"/>
                <a:cs typeface="微软雅黑" panose="020B0503020204020204" charset="-122"/>
              </a:rPr>
              <a:t>ar是没 有块级作用域的，会引起很多的问题，这里不再展开探讨。</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2762250" cy="425116"/>
          </a:xfrm>
          <a:prstGeom prst="rect">
            <a:avLst/>
          </a:prstGeom>
        </p:spPr>
        <p:txBody>
          <a:bodyPr vert="horz" wrap="square" lIns="0" tIns="9525" rIns="0" bIns="0" rtlCol="0">
            <a:spAutoFit/>
          </a:bodyPr>
          <a:lstStyle/>
          <a:p>
            <a:pPr marL="9525">
              <a:spcBef>
                <a:spcPts val="75"/>
              </a:spcBef>
            </a:pPr>
            <a:r>
              <a:rPr dirty="0"/>
              <a:t>声明变量的关键字</a:t>
            </a:r>
            <a:endParaRPr dirty="0"/>
          </a:p>
        </p:txBody>
      </p:sp>
      <p:sp>
        <p:nvSpPr>
          <p:cNvPr id="9" name="object 9"/>
          <p:cNvSpPr/>
          <p:nvPr/>
        </p:nvSpPr>
        <p:spPr>
          <a:xfrm>
            <a:off x="483647" y="1404329"/>
            <a:ext cx="3857624" cy="904874"/>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412411" y="3770266"/>
            <a:ext cx="6058913" cy="736691"/>
          </a:xfrm>
          <a:prstGeom prst="rect">
            <a:avLst/>
          </a:prstGeom>
          <a:blipFill>
            <a:blip r:embed="rId2"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vue3生态圈技术</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2" name="圆角矩形 1"/>
          <p:cNvSpPr/>
          <p:nvPr/>
        </p:nvSpPr>
        <p:spPr>
          <a:xfrm>
            <a:off x="419100"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前端框架</a:t>
            </a:r>
            <a:r>
              <a:rPr kumimoji="0" lang="en-US" altLang="zh-CN" sz="1800" b="1" i="0" u="none" strike="noStrike" cap="none" spc="0" normalizeH="0" baseline="0">
                <a:ln>
                  <a:noFill/>
                </a:ln>
                <a:solidFill>
                  <a:srgbClr val="4C7DB9"/>
                </a:solidFill>
                <a:effectLst/>
                <a:uFillTx/>
                <a:latin typeface="+mj-lt"/>
                <a:ea typeface="+mj-ea"/>
                <a:cs typeface="+mj-cs"/>
                <a:sym typeface="Helvetica"/>
              </a:rPr>
              <a:t>vue3</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8" name="圆角矩形 7"/>
          <p:cNvSpPr/>
          <p:nvPr>
            <p:custDataLst>
              <p:tags r:id="rId2"/>
            </p:custDataLst>
          </p:nvPr>
        </p:nvSpPr>
        <p:spPr>
          <a:xfrm>
            <a:off x="2483485"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状态管理</a:t>
            </a:r>
            <a:r>
              <a:rPr kumimoji="0" lang="en-US" altLang="zh-CN" sz="1800" b="1" i="0" u="none" strike="noStrike" cap="none" spc="0" normalizeH="0" baseline="0">
                <a:ln>
                  <a:noFill/>
                </a:ln>
                <a:solidFill>
                  <a:srgbClr val="4C7DB9"/>
                </a:solidFill>
                <a:effectLst/>
                <a:uFillTx/>
                <a:latin typeface="+mj-lt"/>
                <a:ea typeface="+mj-ea"/>
                <a:cs typeface="+mj-cs"/>
                <a:sym typeface="Helvetica"/>
              </a:rPr>
              <a:t>Pinia</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9" name="圆角矩形 8"/>
          <p:cNvSpPr/>
          <p:nvPr>
            <p:custDataLst>
              <p:tags r:id="rId3"/>
            </p:custDataLst>
          </p:nvPr>
        </p:nvSpPr>
        <p:spPr>
          <a:xfrm>
            <a:off x="4547870"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路由工具</a:t>
            </a:r>
            <a:r>
              <a:rPr kumimoji="0" lang="en-US" altLang="zh-CN" sz="1800" b="1" i="0" u="none" strike="noStrike" cap="none" spc="0" normalizeH="0" baseline="0">
                <a:ln>
                  <a:noFill/>
                </a:ln>
                <a:solidFill>
                  <a:srgbClr val="4C7DB9"/>
                </a:solidFill>
                <a:effectLst/>
                <a:uFillTx/>
                <a:latin typeface="+mj-lt"/>
                <a:ea typeface="+mj-ea"/>
                <a:cs typeface="+mj-cs"/>
                <a:sym typeface="Helvetica"/>
              </a:rPr>
              <a:t>vue-router4</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10" name="圆角矩形 9"/>
          <p:cNvSpPr/>
          <p:nvPr>
            <p:custDataLst>
              <p:tags r:id="rId4"/>
            </p:custDataLst>
          </p:nvPr>
        </p:nvSpPr>
        <p:spPr>
          <a:xfrm>
            <a:off x="6612255"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构建工具</a:t>
            </a:r>
            <a:r>
              <a:rPr kumimoji="0" lang="en-US" altLang="zh-CN" sz="1800" b="1" i="0" u="none" strike="noStrike" cap="none" spc="0" normalizeH="0" baseline="0">
                <a:ln>
                  <a:noFill/>
                </a:ln>
                <a:solidFill>
                  <a:srgbClr val="4C7DB9"/>
                </a:solidFill>
                <a:effectLst/>
                <a:uFillTx/>
                <a:latin typeface="+mj-lt"/>
                <a:ea typeface="+mj-ea"/>
                <a:cs typeface="+mj-cs"/>
                <a:sym typeface="Helvetica"/>
              </a:rPr>
              <a:t>vite</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11" name="圆角矩形 10"/>
          <p:cNvSpPr/>
          <p:nvPr>
            <p:custDataLst>
              <p:tags r:id="rId5"/>
            </p:custDataLst>
          </p:nvPr>
        </p:nvSpPr>
        <p:spPr>
          <a:xfrm>
            <a:off x="419100"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编程语言typescript</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12" name="圆角矩形 11"/>
          <p:cNvSpPr/>
          <p:nvPr>
            <p:custDataLst>
              <p:tags r:id="rId6"/>
            </p:custDataLst>
          </p:nvPr>
        </p:nvSpPr>
        <p:spPr>
          <a:xfrm>
            <a:off x="2483485"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HTTP 工具axios</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13" name="圆角矩形 12"/>
          <p:cNvSpPr/>
          <p:nvPr>
            <p:custDataLst>
              <p:tags r:id="rId7"/>
            </p:custDataLst>
          </p:nvPr>
        </p:nvSpPr>
        <p:spPr>
          <a:xfrm>
            <a:off x="4547870"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CSS 预编译less</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
        <p:nvSpPr>
          <p:cNvPr id="14" name="圆角矩形 13"/>
          <p:cNvSpPr/>
          <p:nvPr>
            <p:custDataLst>
              <p:tags r:id="rId8"/>
            </p:custDataLst>
          </p:nvPr>
        </p:nvSpPr>
        <p:spPr>
          <a:xfrm>
            <a:off x="6612255"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UI 框架ant design</a:t>
            </a:r>
            <a:endParaRPr kumimoji="0" lang="en-US" altLang="zh-CN" sz="1800" b="1" i="0" u="none" strike="noStrike" cap="none" spc="0" normalizeH="0" baseline="0">
              <a:ln>
                <a:noFill/>
              </a:ln>
              <a:solidFill>
                <a:srgbClr val="4C7DB9"/>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918591"/>
            <a:ext cx="8074343" cy="635911"/>
          </a:xfrm>
          <a:prstGeom prst="rect">
            <a:avLst/>
          </a:prstGeom>
        </p:spPr>
        <p:txBody>
          <a:bodyPr vert="horz" wrap="square" lIns="0" tIns="116681" rIns="0" bIns="0" rtlCol="0">
            <a:spAutoFit/>
          </a:bodyPr>
          <a:lstStyle/>
          <a:p>
            <a:pPr marL="180975" indent="-171450">
              <a:spcBef>
                <a:spcPts val="92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数字类型是我们开发中经常使用的类型</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和</a:t>
            </a:r>
            <a:r>
              <a:rPr sz="1350" spc="-8" dirty="0">
                <a:solidFill>
                  <a:srgbClr val="404040"/>
                </a:solidFill>
                <a:latin typeface="微软雅黑" panose="020B0503020204020204" charset="-122"/>
                <a:cs typeface="微软雅黑" panose="020B0503020204020204" charset="-122"/>
              </a:rPr>
              <a:t>JavaScript</a:t>
            </a:r>
            <a:r>
              <a:rPr sz="1350" dirty="0">
                <a:solidFill>
                  <a:srgbClr val="404040"/>
                </a:solidFill>
                <a:latin typeface="微软雅黑" panose="020B0503020204020204" charset="-122"/>
                <a:cs typeface="微软雅黑" panose="020B0503020204020204" charset="-122"/>
              </a:rPr>
              <a:t>一样，不区分整数类型</a:t>
            </a:r>
            <a:r>
              <a:rPr sz="1350" spc="-4" dirty="0">
                <a:solidFill>
                  <a:srgbClr val="404040"/>
                </a:solidFill>
                <a:latin typeface="微软雅黑" panose="020B0503020204020204" charset="-122"/>
                <a:cs typeface="微软雅黑" panose="020B0503020204020204" charset="-122"/>
              </a:rPr>
              <a:t>（int）</a:t>
            </a:r>
            <a:r>
              <a:rPr sz="1350" dirty="0">
                <a:solidFill>
                  <a:srgbClr val="404040"/>
                </a:solidFill>
                <a:latin typeface="微软雅黑" panose="020B0503020204020204" charset="-122"/>
                <a:cs typeface="微软雅黑" panose="020B0503020204020204" charset="-122"/>
              </a:rPr>
              <a:t>和浮点型</a:t>
            </a:r>
            <a:endParaRPr sz="1350">
              <a:latin typeface="微软雅黑" panose="020B0503020204020204" charset="-122"/>
              <a:cs typeface="微软雅黑" panose="020B0503020204020204" charset="-122"/>
            </a:endParaRPr>
          </a:p>
          <a:p>
            <a:pPr marL="180975">
              <a:spcBef>
                <a:spcPts val="850"/>
              </a:spcBef>
            </a:pPr>
            <a:r>
              <a:rPr sz="1350" spc="-4" dirty="0">
                <a:solidFill>
                  <a:srgbClr val="404040"/>
                </a:solidFill>
                <a:latin typeface="微软雅黑" panose="020B0503020204020204" charset="-122"/>
                <a:cs typeface="微软雅黑" panose="020B0503020204020204" charset="-122"/>
              </a:rPr>
              <a:t>（double），</a:t>
            </a:r>
            <a:r>
              <a:rPr sz="1350" dirty="0">
                <a:solidFill>
                  <a:srgbClr val="404040"/>
                </a:solidFill>
                <a:latin typeface="微软雅黑" panose="020B0503020204020204" charset="-122"/>
                <a:cs typeface="微软雅黑" panose="020B0503020204020204" charset="-122"/>
              </a:rPr>
              <a:t>统一为</a:t>
            </a:r>
            <a:r>
              <a:rPr sz="1350" spc="-4" dirty="0">
                <a:solidFill>
                  <a:srgbClr val="404040"/>
                </a:solidFill>
                <a:latin typeface="微软雅黑" panose="020B0503020204020204" charset="-122"/>
                <a:cs typeface="微软雅黑" panose="020B0503020204020204" charset="-122"/>
              </a:rPr>
              <a:t>number</a:t>
            </a:r>
            <a:r>
              <a:rPr sz="1350" dirty="0">
                <a:solidFill>
                  <a:srgbClr val="404040"/>
                </a:solidFill>
                <a:latin typeface="微软雅黑" panose="020B0503020204020204" charset="-122"/>
                <a:cs typeface="微软雅黑" panose="020B0503020204020204" charset="-122"/>
              </a:rPr>
              <a:t>类型。</a:t>
            </a:r>
            <a:endParaRPr sz="1350">
              <a:latin typeface="微软雅黑" panose="020B0503020204020204" charset="-122"/>
              <a:cs typeface="微软雅黑" panose="020B0503020204020204" charset="-122"/>
            </a:endParaRPr>
          </a:p>
        </p:txBody>
      </p:sp>
      <p:sp>
        <p:nvSpPr>
          <p:cNvPr id="7" name="object 7"/>
          <p:cNvSpPr txBox="1"/>
          <p:nvPr/>
        </p:nvSpPr>
        <p:spPr>
          <a:xfrm>
            <a:off x="202934" y="2838831"/>
            <a:ext cx="8661559" cy="607089"/>
          </a:xfrm>
          <a:prstGeom prst="rect">
            <a:avLst/>
          </a:prstGeom>
        </p:spPr>
        <p:txBody>
          <a:bodyPr vert="horz" wrap="square" lIns="0" tIns="9525" rIns="0" bIns="0" rtlCol="0">
            <a:spAutoFit/>
          </a:bodyPr>
          <a:lstStyle/>
          <a:p>
            <a:pPr marL="180975" marR="3810" indent="-171450">
              <a:lnSpc>
                <a:spcPct val="153000"/>
              </a:lnSpc>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如果你学习过</a:t>
            </a:r>
            <a:r>
              <a:rPr sz="1350" spc="-4" dirty="0">
                <a:solidFill>
                  <a:srgbClr val="404040"/>
                </a:solidFill>
                <a:latin typeface="微软雅黑" panose="020B0503020204020204" charset="-122"/>
                <a:cs typeface="微软雅黑" panose="020B0503020204020204" charset="-122"/>
              </a:rPr>
              <a:t>ES</a:t>
            </a:r>
            <a:r>
              <a:rPr sz="1350" spc="-8" dirty="0">
                <a:solidFill>
                  <a:srgbClr val="404040"/>
                </a:solidFill>
                <a:latin typeface="微软雅黑" panose="020B0503020204020204" charset="-122"/>
                <a:cs typeface="微软雅黑" panose="020B0503020204020204" charset="-122"/>
              </a:rPr>
              <a:t>6</a:t>
            </a:r>
            <a:r>
              <a:rPr sz="1350" dirty="0">
                <a:solidFill>
                  <a:srgbClr val="404040"/>
                </a:solidFill>
                <a:latin typeface="微软雅黑" panose="020B0503020204020204" charset="-122"/>
                <a:cs typeface="微软雅黑" panose="020B0503020204020204" charset="-122"/>
              </a:rPr>
              <a:t>应该知道，</a:t>
            </a:r>
            <a:r>
              <a:rPr sz="1350" spc="-4" dirty="0">
                <a:solidFill>
                  <a:srgbClr val="404040"/>
                </a:solidFill>
                <a:latin typeface="微软雅黑" panose="020B0503020204020204" charset="-122"/>
                <a:cs typeface="微软雅黑" panose="020B0503020204020204" charset="-122"/>
              </a:rPr>
              <a:t>ES</a:t>
            </a:r>
            <a:r>
              <a:rPr sz="1350" spc="-8" dirty="0">
                <a:solidFill>
                  <a:srgbClr val="404040"/>
                </a:solidFill>
                <a:latin typeface="微软雅黑" panose="020B0503020204020204" charset="-122"/>
                <a:cs typeface="微软雅黑" panose="020B0503020204020204" charset="-122"/>
              </a:rPr>
              <a:t>6</a:t>
            </a:r>
            <a:r>
              <a:rPr sz="1350" dirty="0">
                <a:solidFill>
                  <a:srgbClr val="404040"/>
                </a:solidFill>
                <a:latin typeface="微软雅黑" panose="020B0503020204020204" charset="-122"/>
                <a:cs typeface="微软雅黑" panose="020B0503020204020204" charset="-122"/>
              </a:rPr>
              <a:t>新增了二进制和八进制的表示方法，而</a:t>
            </a:r>
            <a:r>
              <a:rPr sz="1350" spc="-79" dirty="0">
                <a:solidFill>
                  <a:srgbClr val="404040"/>
                </a:solidFill>
                <a:latin typeface="微软雅黑" panose="020B0503020204020204" charset="-122"/>
                <a:cs typeface="微软雅黑" panose="020B0503020204020204" charset="-122"/>
              </a:rPr>
              <a:t>T</a:t>
            </a:r>
            <a:r>
              <a:rPr sz="1350" spc="-4" dirty="0">
                <a:solidFill>
                  <a:srgbClr val="404040"/>
                </a:solidFill>
                <a:latin typeface="微软雅黑" panose="020B0503020204020204" charset="-122"/>
                <a:cs typeface="微软雅黑" panose="020B0503020204020204" charset="-122"/>
              </a:rPr>
              <a:t>y</a:t>
            </a:r>
            <a:r>
              <a:rPr sz="1350" dirty="0">
                <a:solidFill>
                  <a:srgbClr val="404040"/>
                </a:solidFill>
                <a:latin typeface="微软雅黑" panose="020B0503020204020204" charset="-122"/>
                <a:cs typeface="微软雅黑" panose="020B0503020204020204" charset="-122"/>
              </a:rPr>
              <a:t>pe</a:t>
            </a:r>
            <a:r>
              <a:rPr sz="1350" spc="-4" dirty="0">
                <a:solidFill>
                  <a:srgbClr val="404040"/>
                </a:solidFill>
                <a:latin typeface="微软雅黑" panose="020B0503020204020204" charset="-122"/>
                <a:cs typeface="微软雅黑" panose="020B0503020204020204" charset="-122"/>
              </a:rPr>
              <a:t>Sc</a:t>
            </a:r>
            <a:r>
              <a:rPr sz="1350" dirty="0">
                <a:solidFill>
                  <a:srgbClr val="404040"/>
                </a:solidFill>
                <a:latin typeface="微软雅黑" panose="020B0503020204020204" charset="-122"/>
                <a:cs typeface="微软雅黑" panose="020B0503020204020204" charset="-122"/>
              </a:rPr>
              <a:t>r</a:t>
            </a:r>
            <a:r>
              <a:rPr sz="1350" spc="-4" dirty="0">
                <a:solidFill>
                  <a:srgbClr val="404040"/>
                </a:solidFill>
                <a:latin typeface="微软雅黑" panose="020B0503020204020204" charset="-122"/>
                <a:cs typeface="微软雅黑" panose="020B0503020204020204" charset="-122"/>
              </a:rPr>
              <a:t>i</a:t>
            </a:r>
            <a:r>
              <a:rPr sz="1350" dirty="0">
                <a:solidFill>
                  <a:srgbClr val="404040"/>
                </a:solidFill>
                <a:latin typeface="微软雅黑" panose="020B0503020204020204" charset="-122"/>
                <a:cs typeface="微软雅黑" panose="020B0503020204020204" charset="-122"/>
              </a:rPr>
              <a:t>pt也是支持二进制、八进制、十 六进制的表示：</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4882991"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34" dirty="0"/>
              <a:t> </a:t>
            </a:r>
            <a:r>
              <a:rPr dirty="0"/>
              <a:t>–</a:t>
            </a:r>
            <a:r>
              <a:rPr spc="-26" dirty="0"/>
              <a:t> </a:t>
            </a:r>
            <a:r>
              <a:rPr dirty="0"/>
              <a:t>number类型</a:t>
            </a:r>
            <a:endParaRPr dirty="0"/>
          </a:p>
        </p:txBody>
      </p:sp>
      <p:sp>
        <p:nvSpPr>
          <p:cNvPr id="9" name="object 9"/>
          <p:cNvSpPr/>
          <p:nvPr/>
        </p:nvSpPr>
        <p:spPr>
          <a:xfrm>
            <a:off x="541507" y="1730105"/>
            <a:ext cx="1924454" cy="779736"/>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541506" y="3588939"/>
            <a:ext cx="2620489" cy="1354865"/>
          </a:xfrm>
          <a:prstGeom prst="rect">
            <a:avLst/>
          </a:prstGeom>
          <a:blipFill>
            <a:blip r:embed="rId2"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3" name="object 9"/>
          <p:cNvSpPr/>
          <p:nvPr/>
        </p:nvSpPr>
        <p:spPr>
          <a:xfrm>
            <a:off x="3483010" y="1730105"/>
            <a:ext cx="3857624" cy="904874"/>
          </a:xfrm>
          <a:prstGeom prst="rect">
            <a:avLst/>
          </a:prstGeom>
          <a:blipFill>
            <a:blip r:embed="rId4" cstate="print"/>
            <a:stretch>
              <a:fillRect/>
            </a:stretch>
          </a:blipFill>
        </p:spPr>
        <p:txBody>
          <a:bodyPr wrap="square" lIns="0" tIns="0" rIns="0" bIns="0" rtlCol="0"/>
          <a:lstStyle/>
          <a:p>
            <a:endParaRPr sz="1350"/>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4145756"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boolean类型只有两个取值：true和</a:t>
            </a:r>
            <a:r>
              <a:rPr sz="1350" spc="-4" dirty="0">
                <a:solidFill>
                  <a:srgbClr val="404040"/>
                </a:solidFill>
                <a:latin typeface="微软雅黑" panose="020B0503020204020204" charset="-122"/>
                <a:cs typeface="微软雅黑" panose="020B0503020204020204" charset="-122"/>
              </a:rPr>
              <a:t>false，</a:t>
            </a:r>
            <a:r>
              <a:rPr sz="1350" dirty="0">
                <a:solidFill>
                  <a:srgbClr val="404040"/>
                </a:solidFill>
                <a:latin typeface="微软雅黑" panose="020B0503020204020204" charset="-122"/>
                <a:cs typeface="微软雅黑" panose="020B0503020204020204" charset="-122"/>
              </a:rPr>
              <a:t>非常简单</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4926806"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26" dirty="0"/>
              <a:t> </a:t>
            </a:r>
            <a:r>
              <a:rPr dirty="0"/>
              <a:t>–</a:t>
            </a:r>
            <a:r>
              <a:rPr spc="-23" dirty="0"/>
              <a:t> </a:t>
            </a:r>
            <a:r>
              <a:rPr spc="-4" dirty="0"/>
              <a:t>boolean</a:t>
            </a:r>
            <a:r>
              <a:rPr dirty="0"/>
              <a:t>类型</a:t>
            </a:r>
            <a:endParaRPr dirty="0"/>
          </a:p>
        </p:txBody>
      </p:sp>
      <p:sp>
        <p:nvSpPr>
          <p:cNvPr id="8" name="object 8"/>
          <p:cNvSpPr/>
          <p:nvPr/>
        </p:nvSpPr>
        <p:spPr>
          <a:xfrm>
            <a:off x="430449" y="1415274"/>
            <a:ext cx="2538919" cy="866141"/>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4775835"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str</a:t>
            </a:r>
            <a:r>
              <a:rPr sz="1350" spc="-4" dirty="0">
                <a:solidFill>
                  <a:srgbClr val="404040"/>
                </a:solidFill>
                <a:latin typeface="微软雅黑" panose="020B0503020204020204" charset="-122"/>
                <a:cs typeface="微软雅黑" panose="020B0503020204020204" charset="-122"/>
              </a:rPr>
              <a:t>i</a:t>
            </a:r>
            <a:r>
              <a:rPr sz="1350" dirty="0">
                <a:solidFill>
                  <a:srgbClr val="404040"/>
                </a:solidFill>
                <a:latin typeface="微软雅黑" panose="020B0503020204020204" charset="-122"/>
                <a:cs typeface="微软雅黑" panose="020B0503020204020204" charset="-122"/>
              </a:rPr>
              <a:t>n</a:t>
            </a:r>
            <a:r>
              <a:rPr sz="1350" spc="-4" dirty="0">
                <a:solidFill>
                  <a:srgbClr val="404040"/>
                </a:solidFill>
                <a:latin typeface="微软雅黑" panose="020B0503020204020204" charset="-122"/>
                <a:cs typeface="微软雅黑" panose="020B0503020204020204" charset="-122"/>
              </a:rPr>
              <a:t>g</a:t>
            </a:r>
            <a:r>
              <a:rPr sz="1350" dirty="0">
                <a:solidFill>
                  <a:srgbClr val="404040"/>
                </a:solidFill>
                <a:latin typeface="微软雅黑" panose="020B0503020204020204" charset="-122"/>
                <a:cs typeface="微软雅黑" panose="020B0503020204020204" charset="-122"/>
              </a:rPr>
              <a:t>类型是字符串类型，可以使用单引号或者双引号表示：</a:t>
            </a:r>
            <a:endParaRPr sz="1350">
              <a:latin typeface="微软雅黑" panose="020B0503020204020204" charset="-122"/>
              <a:cs typeface="微软雅黑" panose="020B0503020204020204" charset="-122"/>
            </a:endParaRPr>
          </a:p>
        </p:txBody>
      </p:sp>
      <p:sp>
        <p:nvSpPr>
          <p:cNvPr id="7" name="object 7"/>
          <p:cNvSpPr txBox="1"/>
          <p:nvPr/>
        </p:nvSpPr>
        <p:spPr>
          <a:xfrm>
            <a:off x="202934" y="2244471"/>
            <a:ext cx="4083844"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同时也支持</a:t>
            </a:r>
            <a:r>
              <a:rPr sz="1350" spc="-4" dirty="0">
                <a:solidFill>
                  <a:srgbClr val="404040"/>
                </a:solidFill>
                <a:latin typeface="微软雅黑" panose="020B0503020204020204" charset="-122"/>
                <a:cs typeface="微软雅黑" panose="020B0503020204020204" charset="-122"/>
              </a:rPr>
              <a:t>ES</a:t>
            </a:r>
            <a:r>
              <a:rPr sz="1350" spc="-8" dirty="0">
                <a:solidFill>
                  <a:srgbClr val="404040"/>
                </a:solidFill>
                <a:latin typeface="微软雅黑" panose="020B0503020204020204" charset="-122"/>
                <a:cs typeface="微软雅黑" panose="020B0503020204020204" charset="-122"/>
              </a:rPr>
              <a:t>6</a:t>
            </a:r>
            <a:r>
              <a:rPr sz="1350" dirty="0">
                <a:solidFill>
                  <a:srgbClr val="404040"/>
                </a:solidFill>
                <a:latin typeface="微软雅黑" panose="020B0503020204020204" charset="-122"/>
                <a:cs typeface="微软雅黑" panose="020B0503020204020204" charset="-122"/>
              </a:rPr>
              <a:t>的模板字符串来拼接变量和字符串：</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4535329"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26" dirty="0"/>
              <a:t> </a:t>
            </a:r>
            <a:r>
              <a:rPr dirty="0"/>
              <a:t>–</a:t>
            </a:r>
            <a:r>
              <a:rPr spc="-23" dirty="0"/>
              <a:t> </a:t>
            </a:r>
            <a:r>
              <a:rPr spc="-4" dirty="0"/>
              <a:t>string</a:t>
            </a:r>
            <a:r>
              <a:rPr dirty="0"/>
              <a:t>类型</a:t>
            </a:r>
            <a:endParaRPr dirty="0"/>
          </a:p>
        </p:txBody>
      </p:sp>
      <p:sp>
        <p:nvSpPr>
          <p:cNvPr id="9" name="object 9"/>
          <p:cNvSpPr/>
          <p:nvPr/>
        </p:nvSpPr>
        <p:spPr>
          <a:xfrm>
            <a:off x="462773" y="1368155"/>
            <a:ext cx="3389379" cy="717406"/>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462773" y="2627119"/>
            <a:ext cx="6606803" cy="1462346"/>
          </a:xfrm>
          <a:prstGeom prst="rect">
            <a:avLst/>
          </a:prstGeom>
          <a:blipFill>
            <a:blip r:embed="rId2"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34480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数组类型的定义也非常简单，有两种方式：</a:t>
            </a:r>
            <a:endParaRPr sz="1350">
              <a:latin typeface="微软雅黑" panose="020B0503020204020204" charset="-122"/>
              <a:cs typeface="微软雅黑" panose="020B0503020204020204" charset="-122"/>
            </a:endParaRPr>
          </a:p>
        </p:txBody>
      </p:sp>
      <p:sp>
        <p:nvSpPr>
          <p:cNvPr id="7" name="object 7"/>
          <p:cNvSpPr txBox="1"/>
          <p:nvPr/>
        </p:nvSpPr>
        <p:spPr>
          <a:xfrm>
            <a:off x="202934" y="3044571"/>
            <a:ext cx="34480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如果添加其他类型到数组中，那么会报错：</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4469606"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30" dirty="0"/>
              <a:t> </a:t>
            </a:r>
            <a:r>
              <a:rPr dirty="0"/>
              <a:t>–</a:t>
            </a:r>
            <a:r>
              <a:rPr spc="-23" dirty="0"/>
              <a:t> </a:t>
            </a:r>
            <a:r>
              <a:rPr spc="-4" dirty="0"/>
              <a:t>Array</a:t>
            </a:r>
            <a:r>
              <a:rPr dirty="0"/>
              <a:t>类型</a:t>
            </a:r>
            <a:endParaRPr dirty="0"/>
          </a:p>
        </p:txBody>
      </p:sp>
      <p:sp>
        <p:nvSpPr>
          <p:cNvPr id="9" name="object 9"/>
          <p:cNvSpPr/>
          <p:nvPr/>
        </p:nvSpPr>
        <p:spPr>
          <a:xfrm>
            <a:off x="417884" y="1394452"/>
            <a:ext cx="5090402" cy="1343739"/>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417884" y="3482225"/>
            <a:ext cx="6692230" cy="1187441"/>
          </a:xfrm>
          <a:prstGeom prst="rect">
            <a:avLst/>
          </a:prstGeom>
          <a:blipFill>
            <a:blip r:embed="rId2"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3274219"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spc="4" dirty="0">
                <a:solidFill>
                  <a:srgbClr val="404040"/>
                </a:solidFill>
                <a:latin typeface="微软雅黑" panose="020B0503020204020204" charset="-122"/>
                <a:cs typeface="微软雅黑" panose="020B0503020204020204" charset="-122"/>
              </a:rPr>
              <a:t>o</a:t>
            </a:r>
            <a:r>
              <a:rPr sz="1350" dirty="0">
                <a:solidFill>
                  <a:srgbClr val="404040"/>
                </a:solidFill>
                <a:latin typeface="微软雅黑" panose="020B0503020204020204" charset="-122"/>
                <a:cs typeface="微软雅黑" panose="020B0503020204020204" charset="-122"/>
              </a:rPr>
              <a:t>b</a:t>
            </a:r>
            <a:r>
              <a:rPr sz="1350" spc="-8" dirty="0">
                <a:solidFill>
                  <a:srgbClr val="404040"/>
                </a:solidFill>
                <a:latin typeface="微软雅黑" panose="020B0503020204020204" charset="-122"/>
                <a:cs typeface="微软雅黑" panose="020B0503020204020204" charset="-122"/>
              </a:rPr>
              <a:t>j</a:t>
            </a:r>
            <a:r>
              <a:rPr sz="1350" dirty="0">
                <a:solidFill>
                  <a:srgbClr val="404040"/>
                </a:solidFill>
                <a:latin typeface="微软雅黑" panose="020B0503020204020204" charset="-122"/>
                <a:cs typeface="微软雅黑" panose="020B0503020204020204" charset="-122"/>
              </a:rPr>
              <a:t>e</a:t>
            </a:r>
            <a:r>
              <a:rPr sz="1350" spc="-4" dirty="0">
                <a:solidFill>
                  <a:srgbClr val="404040"/>
                </a:solidFill>
                <a:latin typeface="微软雅黑" panose="020B0503020204020204" charset="-122"/>
                <a:cs typeface="微软雅黑" panose="020B0503020204020204" charset="-122"/>
              </a:rPr>
              <a:t>c</a:t>
            </a:r>
            <a:r>
              <a:rPr sz="1350" spc="4" dirty="0">
                <a:solidFill>
                  <a:srgbClr val="404040"/>
                </a:solidFill>
                <a:latin typeface="微软雅黑" panose="020B0503020204020204" charset="-122"/>
                <a:cs typeface="微软雅黑" panose="020B0503020204020204" charset="-122"/>
              </a:rPr>
              <a:t>t</a:t>
            </a:r>
            <a:r>
              <a:rPr sz="1350" dirty="0">
                <a:solidFill>
                  <a:srgbClr val="404040"/>
                </a:solidFill>
                <a:latin typeface="微软雅黑" panose="020B0503020204020204" charset="-122"/>
                <a:cs typeface="微软雅黑" panose="020B0503020204020204" charset="-122"/>
              </a:rPr>
              <a:t>对象类型可以用于描述一个对象：</a:t>
            </a:r>
            <a:endParaRPr sz="1350">
              <a:latin typeface="微软雅黑" panose="020B0503020204020204" charset="-122"/>
              <a:cs typeface="微软雅黑" panose="020B0503020204020204" charset="-122"/>
            </a:endParaRPr>
          </a:p>
        </p:txBody>
      </p:sp>
      <p:sp>
        <p:nvSpPr>
          <p:cNvPr id="7" name="object 7"/>
          <p:cNvSpPr txBox="1"/>
          <p:nvPr/>
        </p:nvSpPr>
        <p:spPr>
          <a:xfrm>
            <a:off x="202934" y="2644521"/>
            <a:ext cx="43624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但是从m</a:t>
            </a:r>
            <a:r>
              <a:rPr sz="1350" spc="-4" dirty="0">
                <a:solidFill>
                  <a:srgbClr val="404040"/>
                </a:solidFill>
                <a:latin typeface="微软雅黑" panose="020B0503020204020204" charset="-122"/>
                <a:cs typeface="微软雅黑" panose="020B0503020204020204" charset="-122"/>
              </a:rPr>
              <a:t>yi</a:t>
            </a:r>
            <a:r>
              <a:rPr sz="1350" dirty="0">
                <a:solidFill>
                  <a:srgbClr val="404040"/>
                </a:solidFill>
                <a:latin typeface="微软雅黑" panose="020B0503020204020204" charset="-122"/>
                <a:cs typeface="微软雅黑" panose="020B0503020204020204" charset="-122"/>
              </a:rPr>
              <a:t>nf</a:t>
            </a:r>
            <a:r>
              <a:rPr sz="1350" spc="4" dirty="0">
                <a:solidFill>
                  <a:srgbClr val="404040"/>
                </a:solidFill>
                <a:latin typeface="微软雅黑" panose="020B0503020204020204" charset="-122"/>
                <a:cs typeface="微软雅黑" panose="020B0503020204020204" charset="-122"/>
              </a:rPr>
              <a:t>o</a:t>
            </a:r>
            <a:r>
              <a:rPr sz="1350" dirty="0">
                <a:solidFill>
                  <a:srgbClr val="404040"/>
                </a:solidFill>
                <a:latin typeface="微软雅黑" panose="020B0503020204020204" charset="-122"/>
                <a:cs typeface="微软雅黑" panose="020B0503020204020204" charset="-122"/>
              </a:rPr>
              <a:t>中我们不能获取数据，也不能设置数据：</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4659154"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26" dirty="0"/>
              <a:t> </a:t>
            </a:r>
            <a:r>
              <a:rPr dirty="0"/>
              <a:t>–</a:t>
            </a:r>
            <a:r>
              <a:rPr spc="-19" dirty="0"/>
              <a:t> </a:t>
            </a:r>
            <a:r>
              <a:rPr spc="-4" dirty="0"/>
              <a:t>Object</a:t>
            </a:r>
            <a:r>
              <a:rPr dirty="0"/>
              <a:t>类型</a:t>
            </a:r>
            <a:endParaRPr dirty="0"/>
          </a:p>
        </p:txBody>
      </p:sp>
      <p:sp>
        <p:nvSpPr>
          <p:cNvPr id="9" name="object 9"/>
          <p:cNvSpPr/>
          <p:nvPr/>
        </p:nvSpPr>
        <p:spPr>
          <a:xfrm>
            <a:off x="455072" y="1360009"/>
            <a:ext cx="2616435" cy="1211741"/>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455072" y="2984520"/>
            <a:ext cx="2441338" cy="453392"/>
          </a:xfrm>
          <a:prstGeom prst="rect">
            <a:avLst/>
          </a:prstGeom>
          <a:blipFill>
            <a:blip r:embed="rId2" cstate="print"/>
            <a:stretch>
              <a:fillRect/>
            </a:stretch>
          </a:blipFill>
        </p:spPr>
        <p:txBody>
          <a:bodyPr wrap="square" lIns="0" tIns="0" rIns="0" bIns="0" rtlCol="0"/>
          <a:lstStyle/>
          <a:p>
            <a:endParaRPr sz="1350"/>
          </a:p>
        </p:txBody>
      </p:sp>
      <p:sp>
        <p:nvSpPr>
          <p:cNvPr id="11" name="object 11"/>
          <p:cNvSpPr/>
          <p:nvPr/>
        </p:nvSpPr>
        <p:spPr>
          <a:xfrm>
            <a:off x="455071" y="3572572"/>
            <a:ext cx="6383777" cy="1318821"/>
          </a:xfrm>
          <a:prstGeom prst="rect">
            <a:avLst/>
          </a:prstGeom>
          <a:blipFill>
            <a:blip r:embed="rId3" cstate="print"/>
            <a:stretch>
              <a:fillRect/>
            </a:stretch>
          </a:blipFill>
        </p:spPr>
        <p:txBody>
          <a:bodyPr wrap="square" lIns="0" tIns="0" rIns="0" bIns="0" rtlCol="0"/>
          <a:lstStyle/>
          <a:p>
            <a:endParaRPr sz="1350"/>
          </a:p>
        </p:txBody>
      </p:sp>
      <p:pic>
        <p:nvPicPr>
          <p:cNvPr id="12" name="图片 11"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3" name="矩形 12"/>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4"/>
            <a:ext cx="8357711" cy="630301"/>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a:t>
            </a:r>
            <a:r>
              <a:rPr sz="1350" spc="-4" dirty="0">
                <a:solidFill>
                  <a:srgbClr val="404040"/>
                </a:solidFill>
                <a:latin typeface="微软雅黑" panose="020B0503020204020204" charset="-122"/>
                <a:cs typeface="微软雅黑" panose="020B0503020204020204" charset="-122"/>
              </a:rPr>
              <a:t> </a:t>
            </a:r>
            <a:r>
              <a:rPr sz="1350" spc="-8" dirty="0">
                <a:solidFill>
                  <a:srgbClr val="404040"/>
                </a:solidFill>
                <a:latin typeface="微软雅黑" panose="020B0503020204020204" charset="-122"/>
                <a:cs typeface="微软雅黑" panose="020B0503020204020204" charset="-122"/>
              </a:rPr>
              <a:t>JavaScript</a:t>
            </a:r>
            <a:r>
              <a:rPr sz="1350" spc="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中</a:t>
            </a:r>
            <a:r>
              <a:rPr sz="1350" spc="-4" dirty="0">
                <a:solidFill>
                  <a:srgbClr val="404040"/>
                </a:solidFill>
                <a:latin typeface="微软雅黑" panose="020B0503020204020204" charset="-122"/>
                <a:cs typeface="微软雅黑" panose="020B0503020204020204" charset="-122"/>
              </a:rPr>
              <a:t>，undefined</a:t>
            </a:r>
            <a:r>
              <a:rPr sz="1350" spc="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和 </a:t>
            </a:r>
            <a:r>
              <a:rPr sz="1350" spc="-4" dirty="0">
                <a:solidFill>
                  <a:srgbClr val="404040"/>
                </a:solidFill>
                <a:latin typeface="微软雅黑" panose="020B0503020204020204" charset="-122"/>
                <a:cs typeface="微软雅黑" panose="020B0503020204020204" charset="-122"/>
              </a:rPr>
              <a:t>null</a:t>
            </a:r>
            <a:r>
              <a:rPr sz="1350" dirty="0">
                <a:solidFill>
                  <a:srgbClr val="404040"/>
                </a:solidFill>
                <a:latin typeface="微软雅黑" panose="020B0503020204020204" charset="-122"/>
                <a:cs typeface="微软雅黑" panose="020B0503020204020204" charset="-122"/>
              </a:rPr>
              <a:t> 是两个基本数据类型。</a:t>
            </a:r>
            <a:endParaRPr sz="1350">
              <a:latin typeface="微软雅黑" panose="020B0503020204020204" charset="-122"/>
              <a:cs typeface="微软雅黑" panose="020B0503020204020204" charset="-122"/>
            </a:endParaRPr>
          </a:p>
          <a:p>
            <a:pPr marL="180975" indent="-171450">
              <a:spcBef>
                <a:spcPts val="160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中，它们各自的类型也是</a:t>
            </a:r>
            <a:r>
              <a:rPr sz="1350" spc="-4" dirty="0">
                <a:solidFill>
                  <a:srgbClr val="404040"/>
                </a:solidFill>
                <a:latin typeface="微软雅黑" panose="020B0503020204020204" charset="-122"/>
                <a:cs typeface="微软雅黑" panose="020B0503020204020204" charset="-122"/>
              </a:rPr>
              <a:t>undefined</a:t>
            </a:r>
            <a:r>
              <a:rPr sz="1350" dirty="0">
                <a:solidFill>
                  <a:srgbClr val="404040"/>
                </a:solidFill>
                <a:latin typeface="微软雅黑" panose="020B0503020204020204" charset="-122"/>
                <a:cs typeface="微软雅黑" panose="020B0503020204020204" charset="-122"/>
              </a:rPr>
              <a:t>和</a:t>
            </a:r>
            <a:r>
              <a:rPr sz="1350" spc="-4" dirty="0">
                <a:solidFill>
                  <a:srgbClr val="404040"/>
                </a:solidFill>
                <a:latin typeface="微软雅黑" panose="020B0503020204020204" charset="-122"/>
                <a:cs typeface="微软雅黑" panose="020B0503020204020204" charset="-122"/>
              </a:rPr>
              <a:t>null，</a:t>
            </a:r>
            <a:r>
              <a:rPr sz="1350" dirty="0">
                <a:solidFill>
                  <a:srgbClr val="404040"/>
                </a:solidFill>
                <a:latin typeface="微软雅黑" panose="020B0503020204020204" charset="-122"/>
                <a:cs typeface="微软雅黑" panose="020B0503020204020204" charset="-122"/>
              </a:rPr>
              <a:t>也就意味着它们既是实际的值，也是自己的类型：</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6280785"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23" dirty="0"/>
              <a:t> </a:t>
            </a:r>
            <a:r>
              <a:rPr dirty="0"/>
              <a:t>–</a:t>
            </a:r>
            <a:r>
              <a:rPr spc="-15" dirty="0"/>
              <a:t> </a:t>
            </a:r>
            <a:r>
              <a:rPr spc="-4" dirty="0"/>
              <a:t>null</a:t>
            </a:r>
            <a:r>
              <a:rPr dirty="0"/>
              <a:t>和</a:t>
            </a:r>
            <a:r>
              <a:rPr spc="-4" dirty="0"/>
              <a:t>undefined</a:t>
            </a:r>
            <a:r>
              <a:rPr dirty="0"/>
              <a:t>类型</a:t>
            </a:r>
            <a:endParaRPr dirty="0"/>
          </a:p>
        </p:txBody>
      </p:sp>
      <p:sp>
        <p:nvSpPr>
          <p:cNvPr id="8" name="object 8"/>
          <p:cNvSpPr/>
          <p:nvPr/>
        </p:nvSpPr>
        <p:spPr>
          <a:xfrm>
            <a:off x="425078" y="1849168"/>
            <a:ext cx="3011217" cy="548216"/>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923543"/>
            <a:ext cx="8723948" cy="1591461"/>
          </a:xfrm>
          <a:prstGeom prst="rect">
            <a:avLst/>
          </a:prstGeom>
        </p:spPr>
        <p:txBody>
          <a:bodyPr vert="horz" wrap="square" lIns="0" tIns="9525" rIns="0" bIns="0" rtlCol="0">
            <a:spAutoFit/>
          </a:bodyPr>
          <a:lstStyle/>
          <a:p>
            <a:pPr marL="180975" marR="3810" indent="-171450">
              <a:lnSpc>
                <a:spcPct val="142000"/>
              </a:lnSpc>
              <a:spcBef>
                <a:spcPts val="75"/>
              </a:spcBef>
              <a:buFont typeface="Wingdings" panose="05000000000000000000"/>
              <a:buChar char=""/>
              <a:tabLst>
                <a:tab pos="180975" algn="l"/>
              </a:tabLst>
            </a:pPr>
            <a:r>
              <a:rPr sz="1275" dirty="0">
                <a:solidFill>
                  <a:srgbClr val="404040"/>
                </a:solidFill>
                <a:latin typeface="微软雅黑" panose="020B0503020204020204" charset="-122"/>
                <a:cs typeface="微软雅黑" panose="020B0503020204020204" charset="-122"/>
              </a:rPr>
              <a:t>在某些情况下，我们确实无法确定一个变量的类型，并且可能它会发生一些变化，这个时候我们可以使用</a:t>
            </a:r>
            <a:r>
              <a:rPr sz="1275" spc="-4" dirty="0">
                <a:solidFill>
                  <a:srgbClr val="404040"/>
                </a:solidFill>
                <a:latin typeface="微软雅黑" panose="020B0503020204020204" charset="-122"/>
                <a:cs typeface="微软雅黑" panose="020B0503020204020204" charset="-122"/>
              </a:rPr>
              <a:t>a</a:t>
            </a:r>
            <a:r>
              <a:rPr sz="1275" dirty="0">
                <a:solidFill>
                  <a:srgbClr val="404040"/>
                </a:solidFill>
                <a:latin typeface="微软雅黑" panose="020B0503020204020204" charset="-122"/>
                <a:cs typeface="微软雅黑" panose="020B0503020204020204" charset="-122"/>
              </a:rPr>
              <a:t>n</a:t>
            </a:r>
            <a:r>
              <a:rPr sz="1275" spc="-4" dirty="0">
                <a:solidFill>
                  <a:srgbClr val="404040"/>
                </a:solidFill>
                <a:latin typeface="微软雅黑" panose="020B0503020204020204" charset="-122"/>
                <a:cs typeface="微软雅黑" panose="020B0503020204020204" charset="-122"/>
              </a:rPr>
              <a:t>y</a:t>
            </a:r>
            <a:r>
              <a:rPr sz="1275" dirty="0">
                <a:solidFill>
                  <a:srgbClr val="404040"/>
                </a:solidFill>
                <a:latin typeface="微软雅黑" panose="020B0503020204020204" charset="-122"/>
                <a:cs typeface="微软雅黑" panose="020B0503020204020204" charset="-122"/>
              </a:rPr>
              <a:t>类型（类似 于</a:t>
            </a:r>
            <a:r>
              <a:rPr sz="1275" spc="8" dirty="0">
                <a:solidFill>
                  <a:srgbClr val="404040"/>
                </a:solidFill>
                <a:latin typeface="微软雅黑" panose="020B0503020204020204" charset="-122"/>
                <a:cs typeface="微软雅黑" panose="020B0503020204020204" charset="-122"/>
              </a:rPr>
              <a:t>Dart</a:t>
            </a:r>
            <a:r>
              <a:rPr sz="1275" dirty="0">
                <a:solidFill>
                  <a:srgbClr val="404040"/>
                </a:solidFill>
                <a:latin typeface="微软雅黑" panose="020B0503020204020204" charset="-122"/>
                <a:cs typeface="微软雅黑" panose="020B0503020204020204" charset="-122"/>
              </a:rPr>
              <a:t>语言中的</a:t>
            </a:r>
            <a:r>
              <a:rPr sz="1275" spc="-4" dirty="0">
                <a:solidFill>
                  <a:srgbClr val="404040"/>
                </a:solidFill>
                <a:latin typeface="微软雅黑" panose="020B0503020204020204" charset="-122"/>
                <a:cs typeface="微软雅黑" panose="020B0503020204020204" charset="-122"/>
              </a:rPr>
              <a:t>dynamic</a:t>
            </a:r>
            <a:r>
              <a:rPr sz="1275" dirty="0">
                <a:solidFill>
                  <a:srgbClr val="404040"/>
                </a:solidFill>
                <a:latin typeface="微软雅黑" panose="020B0503020204020204" charset="-122"/>
                <a:cs typeface="微软雅黑" panose="020B0503020204020204" charset="-122"/>
              </a:rPr>
              <a:t>类型）。</a:t>
            </a:r>
            <a:endParaRPr sz="1275">
              <a:latin typeface="微软雅黑" panose="020B0503020204020204" charset="-122"/>
              <a:cs typeface="微软雅黑" panose="020B0503020204020204" charset="-122"/>
            </a:endParaRPr>
          </a:p>
          <a:p>
            <a:pPr marL="180975" indent="-171450">
              <a:spcBef>
                <a:spcPts val="1385"/>
              </a:spcBef>
              <a:buFont typeface="Wingdings" panose="05000000000000000000"/>
              <a:buChar char=""/>
              <a:tabLst>
                <a:tab pos="180975" algn="l"/>
              </a:tabLst>
            </a:pPr>
            <a:r>
              <a:rPr sz="1275" spc="-4" dirty="0">
                <a:solidFill>
                  <a:srgbClr val="404040"/>
                </a:solidFill>
                <a:latin typeface="微软雅黑" panose="020B0503020204020204" charset="-122"/>
                <a:cs typeface="微软雅黑" panose="020B0503020204020204" charset="-122"/>
              </a:rPr>
              <a:t>any</a:t>
            </a:r>
            <a:r>
              <a:rPr sz="1275" dirty="0">
                <a:solidFill>
                  <a:srgbClr val="404040"/>
                </a:solidFill>
                <a:latin typeface="微软雅黑" panose="020B0503020204020204" charset="-122"/>
                <a:cs typeface="微软雅黑" panose="020B0503020204020204" charset="-122"/>
              </a:rPr>
              <a:t>类型有点像一种讨巧的</a:t>
            </a:r>
            <a:r>
              <a:rPr sz="1275" spc="-11" dirty="0">
                <a:solidFill>
                  <a:srgbClr val="404040"/>
                </a:solidFill>
                <a:latin typeface="微软雅黑" panose="020B0503020204020204" charset="-122"/>
                <a:cs typeface="微软雅黑" panose="020B0503020204020204" charset="-122"/>
              </a:rPr>
              <a:t>TypeScript</a:t>
            </a:r>
            <a:r>
              <a:rPr sz="1275" dirty="0">
                <a:solidFill>
                  <a:srgbClr val="404040"/>
                </a:solidFill>
                <a:latin typeface="微软雅黑" panose="020B0503020204020204" charset="-122"/>
                <a:cs typeface="微软雅黑" panose="020B0503020204020204" charset="-122"/>
              </a:rPr>
              <a:t>手段：</a:t>
            </a:r>
            <a:endParaRPr sz="1275">
              <a:latin typeface="微软雅黑" panose="020B0503020204020204" charset="-122"/>
              <a:cs typeface="微软雅黑" panose="020B0503020204020204" charset="-122"/>
            </a:endParaRPr>
          </a:p>
          <a:p>
            <a:pPr marL="412115" lvl="1" indent="-176530">
              <a:spcBef>
                <a:spcPts val="955"/>
              </a:spcBef>
              <a:buFont typeface="Wingdings" panose="05000000000000000000"/>
              <a:buChar char=""/>
              <a:tabLst>
                <a:tab pos="411480" algn="l"/>
              </a:tabLst>
            </a:pPr>
            <a:r>
              <a:rPr sz="1275" dirty="0">
                <a:solidFill>
                  <a:srgbClr val="404040"/>
                </a:solidFill>
                <a:latin typeface="微软雅黑" panose="020B0503020204020204" charset="-122"/>
                <a:cs typeface="微软雅黑" panose="020B0503020204020204" charset="-122"/>
              </a:rPr>
              <a:t>我们可以对</a:t>
            </a:r>
            <a:r>
              <a:rPr sz="1275" spc="-4" dirty="0">
                <a:solidFill>
                  <a:srgbClr val="404040"/>
                </a:solidFill>
                <a:latin typeface="微软雅黑" panose="020B0503020204020204" charset="-122"/>
                <a:cs typeface="微软雅黑" panose="020B0503020204020204" charset="-122"/>
              </a:rPr>
              <a:t>any</a:t>
            </a:r>
            <a:r>
              <a:rPr sz="1275" dirty="0">
                <a:solidFill>
                  <a:srgbClr val="404040"/>
                </a:solidFill>
                <a:latin typeface="微软雅黑" panose="020B0503020204020204" charset="-122"/>
                <a:cs typeface="微软雅黑" panose="020B0503020204020204" charset="-122"/>
              </a:rPr>
              <a:t>类型的变量进行任何的操作，包括获取不存在的属性、方法；</a:t>
            </a:r>
            <a:endParaRPr sz="1275">
              <a:latin typeface="微软雅黑" panose="020B0503020204020204" charset="-122"/>
              <a:cs typeface="微软雅黑" panose="020B0503020204020204" charset="-122"/>
            </a:endParaRPr>
          </a:p>
          <a:p>
            <a:pPr marL="412115" lvl="1" indent="-176530">
              <a:spcBef>
                <a:spcPts val="1025"/>
              </a:spcBef>
              <a:buFont typeface="Wingdings" panose="05000000000000000000"/>
              <a:buChar char=""/>
              <a:tabLst>
                <a:tab pos="411480" algn="l"/>
              </a:tabLst>
            </a:pPr>
            <a:r>
              <a:rPr sz="1275" dirty="0">
                <a:solidFill>
                  <a:srgbClr val="404040"/>
                </a:solidFill>
                <a:latin typeface="微软雅黑" panose="020B0503020204020204" charset="-122"/>
                <a:cs typeface="微软雅黑" panose="020B0503020204020204" charset="-122"/>
              </a:rPr>
              <a:t>我们给一个</a:t>
            </a:r>
            <a:r>
              <a:rPr sz="1275" spc="-4" dirty="0">
                <a:solidFill>
                  <a:srgbClr val="404040"/>
                </a:solidFill>
                <a:latin typeface="微软雅黑" panose="020B0503020204020204" charset="-122"/>
                <a:cs typeface="微软雅黑" panose="020B0503020204020204" charset="-122"/>
              </a:rPr>
              <a:t>any</a:t>
            </a:r>
            <a:r>
              <a:rPr sz="1275" dirty="0">
                <a:solidFill>
                  <a:srgbClr val="404040"/>
                </a:solidFill>
                <a:latin typeface="微软雅黑" panose="020B0503020204020204" charset="-122"/>
                <a:cs typeface="微软雅黑" panose="020B0503020204020204" charset="-122"/>
              </a:rPr>
              <a:t>类型的变量赋值任何的值，比如数字、字符串的值；</a:t>
            </a:r>
            <a:endParaRPr sz="1275">
              <a:latin typeface="微软雅黑" panose="020B0503020204020204" charset="-122"/>
              <a:cs typeface="微软雅黑" panose="020B0503020204020204" charset="-122"/>
            </a:endParaRPr>
          </a:p>
        </p:txBody>
      </p:sp>
      <p:sp>
        <p:nvSpPr>
          <p:cNvPr id="7" name="object 7"/>
          <p:cNvSpPr txBox="1"/>
          <p:nvPr/>
        </p:nvSpPr>
        <p:spPr>
          <a:xfrm>
            <a:off x="202934" y="4041649"/>
            <a:ext cx="8772525" cy="887422"/>
          </a:xfrm>
          <a:prstGeom prst="rect">
            <a:avLst/>
          </a:prstGeom>
        </p:spPr>
        <p:txBody>
          <a:bodyPr vert="horz" wrap="square" lIns="0" tIns="9525" rIns="0" bIns="0" rtlCol="0">
            <a:spAutoFit/>
          </a:bodyPr>
          <a:lstStyle/>
          <a:p>
            <a:pPr marL="180975" marR="3810" indent="-171450">
              <a:lnSpc>
                <a:spcPct val="141000"/>
              </a:lnSpc>
              <a:spcBef>
                <a:spcPts val="75"/>
              </a:spcBef>
              <a:buFont typeface="Wingdings" panose="05000000000000000000"/>
              <a:buChar char=""/>
              <a:tabLst>
                <a:tab pos="180975" algn="l"/>
              </a:tabLst>
            </a:pPr>
            <a:r>
              <a:rPr sz="1275" dirty="0">
                <a:solidFill>
                  <a:srgbClr val="404040"/>
                </a:solidFill>
                <a:latin typeface="微软雅黑" panose="020B0503020204020204" charset="-122"/>
                <a:cs typeface="微软雅黑" panose="020B0503020204020204" charset="-122"/>
              </a:rPr>
              <a:t>如果对于某些情况的处理过于繁琐不希望添加规定的类型注解，或者在引入一些第三方库时，缺失了类型注解，这个时候 我们可以使用</a:t>
            </a:r>
            <a:r>
              <a:rPr sz="1275" spc="-4" dirty="0">
                <a:solidFill>
                  <a:srgbClr val="404040"/>
                </a:solidFill>
                <a:latin typeface="微软雅黑" panose="020B0503020204020204" charset="-122"/>
                <a:cs typeface="微软雅黑" panose="020B0503020204020204" charset="-122"/>
              </a:rPr>
              <a:t>any：</a:t>
            </a:r>
            <a:endParaRPr sz="1275">
              <a:latin typeface="微软雅黑" panose="020B0503020204020204" charset="-122"/>
              <a:cs typeface="微软雅黑" panose="020B0503020204020204" charset="-122"/>
            </a:endParaRPr>
          </a:p>
          <a:p>
            <a:pPr marL="412115" lvl="1" indent="-176530">
              <a:spcBef>
                <a:spcPts val="1025"/>
              </a:spcBef>
              <a:buFont typeface="Wingdings" panose="05000000000000000000"/>
              <a:buChar char=""/>
              <a:tabLst>
                <a:tab pos="411480" algn="l"/>
              </a:tabLst>
            </a:pPr>
            <a:r>
              <a:rPr sz="1275" dirty="0">
                <a:solidFill>
                  <a:srgbClr val="404040"/>
                </a:solidFill>
                <a:latin typeface="微软雅黑" panose="020B0503020204020204" charset="-122"/>
                <a:cs typeface="微软雅黑" panose="020B0503020204020204" charset="-122"/>
              </a:rPr>
              <a:t>包括在</a:t>
            </a:r>
            <a:r>
              <a:rPr sz="1275" spc="-19" dirty="0">
                <a:solidFill>
                  <a:srgbClr val="404040"/>
                </a:solidFill>
                <a:latin typeface="微软雅黑" panose="020B0503020204020204" charset="-122"/>
                <a:cs typeface="微软雅黑" panose="020B0503020204020204" charset="-122"/>
              </a:rPr>
              <a:t>Vue</a:t>
            </a:r>
            <a:r>
              <a:rPr sz="1275" dirty="0">
                <a:solidFill>
                  <a:srgbClr val="404040"/>
                </a:solidFill>
                <a:latin typeface="微软雅黑" panose="020B0503020204020204" charset="-122"/>
                <a:cs typeface="微软雅黑" panose="020B0503020204020204" charset="-122"/>
              </a:rPr>
              <a:t>源码中，也会使用到</a:t>
            </a:r>
            <a:r>
              <a:rPr sz="1275" spc="-4" dirty="0">
                <a:solidFill>
                  <a:srgbClr val="404040"/>
                </a:solidFill>
                <a:latin typeface="微软雅黑" panose="020B0503020204020204" charset="-122"/>
                <a:cs typeface="微软雅黑" panose="020B0503020204020204" charset="-122"/>
              </a:rPr>
              <a:t>any</a:t>
            </a:r>
            <a:r>
              <a:rPr sz="1275" dirty="0">
                <a:solidFill>
                  <a:srgbClr val="404040"/>
                </a:solidFill>
                <a:latin typeface="微软雅黑" panose="020B0503020204020204" charset="-122"/>
                <a:cs typeface="微软雅黑" panose="020B0503020204020204" charset="-122"/>
              </a:rPr>
              <a:t>来进行某些类型的适配；</a:t>
            </a:r>
            <a:endParaRPr sz="1275">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2" y="214502"/>
            <a:ext cx="4186238" cy="425116"/>
          </a:xfrm>
          <a:prstGeom prst="rect">
            <a:avLst/>
          </a:prstGeom>
        </p:spPr>
        <p:txBody>
          <a:bodyPr vert="horz" wrap="square" lIns="0" tIns="9525" rIns="0" bIns="0" rtlCol="0">
            <a:spAutoFit/>
          </a:bodyPr>
          <a:lstStyle/>
          <a:p>
            <a:pPr marL="9525">
              <a:spcBef>
                <a:spcPts val="75"/>
              </a:spcBef>
            </a:pPr>
            <a:r>
              <a:rPr spc="-15" dirty="0"/>
              <a:t>TypeScript</a:t>
            </a:r>
            <a:r>
              <a:rPr dirty="0"/>
              <a:t>类型</a:t>
            </a:r>
            <a:r>
              <a:rPr spc="-30" dirty="0"/>
              <a:t> </a:t>
            </a:r>
            <a:r>
              <a:rPr dirty="0"/>
              <a:t>-</a:t>
            </a:r>
            <a:r>
              <a:rPr spc="-26" dirty="0"/>
              <a:t> </a:t>
            </a:r>
            <a:r>
              <a:rPr spc="-4" dirty="0"/>
              <a:t>any</a:t>
            </a:r>
            <a:r>
              <a:rPr dirty="0"/>
              <a:t>类型</a:t>
            </a:r>
            <a:endParaRPr dirty="0"/>
          </a:p>
        </p:txBody>
      </p:sp>
      <p:sp>
        <p:nvSpPr>
          <p:cNvPr id="9" name="object 9"/>
          <p:cNvSpPr/>
          <p:nvPr/>
        </p:nvSpPr>
        <p:spPr>
          <a:xfrm>
            <a:off x="517389" y="2656361"/>
            <a:ext cx="3801691" cy="1187117"/>
          </a:xfrm>
          <a:prstGeom prst="rect">
            <a:avLst/>
          </a:prstGeom>
          <a:blipFill>
            <a:blip r:embed="rId1"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1026033"/>
            <a:ext cx="7344728" cy="991938"/>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函数是</a:t>
            </a:r>
            <a:r>
              <a:rPr sz="1350" spc="-8" dirty="0">
                <a:solidFill>
                  <a:srgbClr val="404040"/>
                </a:solidFill>
                <a:latin typeface="微软雅黑" panose="020B0503020204020204" charset="-122"/>
                <a:cs typeface="微软雅黑" panose="020B0503020204020204" charset="-122"/>
              </a:rPr>
              <a:t>JavaScript</a:t>
            </a:r>
            <a:r>
              <a:rPr sz="1350" dirty="0">
                <a:solidFill>
                  <a:srgbClr val="404040"/>
                </a:solidFill>
                <a:latin typeface="微软雅黑" panose="020B0503020204020204" charset="-122"/>
                <a:cs typeface="微软雅黑" panose="020B0503020204020204" charset="-122"/>
              </a:rPr>
              <a:t>非常重要的组成部分</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允许我们指定函数的参数和返回值的类型。</a:t>
            </a:r>
            <a:endParaRPr sz="1350">
              <a:latin typeface="微软雅黑" panose="020B0503020204020204" charset="-122"/>
              <a:cs typeface="微软雅黑" panose="020B0503020204020204" charset="-122"/>
            </a:endParaRPr>
          </a:p>
          <a:p>
            <a:pPr marL="180975" indent="-171450">
              <a:spcBef>
                <a:spcPts val="1600"/>
              </a:spcBef>
              <a:buFont typeface="Wingdings" panose="05000000000000000000"/>
              <a:buChar char=""/>
              <a:tabLst>
                <a:tab pos="180975" algn="l"/>
              </a:tabLst>
            </a:pPr>
            <a:r>
              <a:rPr sz="1350" b="1" dirty="0">
                <a:solidFill>
                  <a:srgbClr val="404040"/>
                </a:solidFill>
                <a:latin typeface="微软雅黑" panose="020B0503020204020204" charset="-122"/>
                <a:cs typeface="微软雅黑" panose="020B0503020204020204" charset="-122"/>
              </a:rPr>
              <a:t>参数的类型注解</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声明函数时，可以在每个参数后添加类型注解，以声明函数接受的参数类型：</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2419350" cy="425116"/>
          </a:xfrm>
          <a:prstGeom prst="rect">
            <a:avLst/>
          </a:prstGeom>
        </p:spPr>
        <p:txBody>
          <a:bodyPr vert="horz" wrap="square" lIns="0" tIns="9525" rIns="0" bIns="0" rtlCol="0">
            <a:spAutoFit/>
          </a:bodyPr>
          <a:lstStyle/>
          <a:p>
            <a:pPr marL="9525">
              <a:spcBef>
                <a:spcPts val="75"/>
              </a:spcBef>
            </a:pPr>
            <a:r>
              <a:rPr dirty="0"/>
              <a:t>函数的参数类型</a:t>
            </a:r>
            <a:endParaRPr dirty="0"/>
          </a:p>
        </p:txBody>
      </p:sp>
      <p:sp>
        <p:nvSpPr>
          <p:cNvPr id="8" name="object 8"/>
          <p:cNvSpPr/>
          <p:nvPr/>
        </p:nvSpPr>
        <p:spPr>
          <a:xfrm>
            <a:off x="466926" y="2158096"/>
            <a:ext cx="6668312" cy="1944074"/>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55054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我们也可以添加返回值的类型注解，这个注解出现在函数列表的后面：</a:t>
            </a:r>
            <a:endParaRPr sz="1350">
              <a:latin typeface="微软雅黑" panose="020B0503020204020204" charset="-122"/>
              <a:cs typeface="微软雅黑" panose="020B0503020204020204" charset="-122"/>
            </a:endParaRPr>
          </a:p>
        </p:txBody>
      </p:sp>
      <p:sp>
        <p:nvSpPr>
          <p:cNvPr id="7" name="object 7"/>
          <p:cNvSpPr txBox="1"/>
          <p:nvPr/>
        </p:nvSpPr>
        <p:spPr>
          <a:xfrm>
            <a:off x="202933" y="2546223"/>
            <a:ext cx="8680133" cy="986167"/>
          </a:xfrm>
          <a:prstGeom prst="rect">
            <a:avLst/>
          </a:prstGeom>
        </p:spPr>
        <p:txBody>
          <a:bodyPr vert="horz" wrap="square" lIns="0" tIns="9525" rIns="0" bIns="0" rtlCol="0">
            <a:spAutoFit/>
          </a:bodyPr>
          <a:lstStyle/>
          <a:p>
            <a:pPr marL="180975" marR="3810" indent="-171450">
              <a:lnSpc>
                <a:spcPct val="148000"/>
              </a:lnSpc>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和变量的类型注解一样，我们通常情况下不需要返回类型注解，因为</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会根据</a:t>
            </a:r>
            <a:r>
              <a:rPr sz="1350" spc="-30"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return</a:t>
            </a:r>
            <a:r>
              <a:rPr sz="1350" spc="-23"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返回值推断函数的 返回类型：</a:t>
            </a:r>
            <a:endParaRPr sz="1350">
              <a:latin typeface="微软雅黑" panose="020B0503020204020204" charset="-122"/>
              <a:cs typeface="微软雅黑" panose="020B0503020204020204" charset="-122"/>
            </a:endParaRPr>
          </a:p>
          <a:p>
            <a:pPr marL="412115" lvl="1" indent="-176530">
              <a:spcBef>
                <a:spcPts val="124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某些第三方库处于方便理解，会明确指定返回类型，但是这个看个人喜好；</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2762250" cy="425116"/>
          </a:xfrm>
          <a:prstGeom prst="rect">
            <a:avLst/>
          </a:prstGeom>
        </p:spPr>
        <p:txBody>
          <a:bodyPr vert="horz" wrap="square" lIns="0" tIns="9525" rIns="0" bIns="0" rtlCol="0">
            <a:spAutoFit/>
          </a:bodyPr>
          <a:lstStyle/>
          <a:p>
            <a:pPr marL="9525">
              <a:spcBef>
                <a:spcPts val="75"/>
              </a:spcBef>
            </a:pPr>
            <a:r>
              <a:rPr dirty="0"/>
              <a:t>函数的返回值类型</a:t>
            </a:r>
            <a:endParaRPr dirty="0"/>
          </a:p>
        </p:txBody>
      </p:sp>
      <p:sp>
        <p:nvSpPr>
          <p:cNvPr id="9" name="object 9"/>
          <p:cNvSpPr/>
          <p:nvPr/>
        </p:nvSpPr>
        <p:spPr>
          <a:xfrm>
            <a:off x="495301" y="1391258"/>
            <a:ext cx="5012987" cy="861607"/>
          </a:xfrm>
          <a:prstGeom prst="rect">
            <a:avLst/>
          </a:prstGeom>
          <a:blipFill>
            <a:blip r:embed="rId1"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4"/>
            <a:ext cx="6019800" cy="579005"/>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如果我们希望限定一个函数接受的参数是一个对象，这个时候要如何限定呢？</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我们可以使用对象类型；</a:t>
            </a:r>
            <a:endParaRPr sz="1350">
              <a:latin typeface="微软雅黑" panose="020B0503020204020204" charset="-122"/>
              <a:cs typeface="微软雅黑" panose="020B0503020204020204" charset="-122"/>
            </a:endParaRPr>
          </a:p>
        </p:txBody>
      </p:sp>
      <p:sp>
        <p:nvSpPr>
          <p:cNvPr id="7" name="object 7"/>
          <p:cNvSpPr txBox="1"/>
          <p:nvPr/>
        </p:nvSpPr>
        <p:spPr>
          <a:xfrm>
            <a:off x="202933" y="3405758"/>
            <a:ext cx="5906453" cy="1302280"/>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在这里我们使用了一个对象来作为类型：</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在对象我们可以添加属性，并且告知</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该属性需要是什么类型；</a:t>
            </a:r>
            <a:endParaRPr sz="1350">
              <a:latin typeface="微软雅黑" panose="020B0503020204020204" charset="-122"/>
              <a:cs typeface="微软雅黑" panose="020B0503020204020204" charset="-122"/>
            </a:endParaRPr>
          </a:p>
          <a:p>
            <a:pPr marL="412115" lvl="1" indent="-176530">
              <a:spcBef>
                <a:spcPts val="124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属性之间可以使用</a:t>
            </a:r>
            <a:r>
              <a:rPr sz="1350" spc="-8"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 或者</a:t>
            </a:r>
            <a:r>
              <a:rPr sz="1350" spc="-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 来分割，最后一个分隔符是可选的；</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每个属性的类型部分也是可选的，如果不指定，那么就是any类型；</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对象类型</a:t>
            </a:r>
            <a:endParaRPr dirty="0"/>
          </a:p>
        </p:txBody>
      </p:sp>
      <p:sp>
        <p:nvSpPr>
          <p:cNvPr id="9" name="object 9"/>
          <p:cNvSpPr/>
          <p:nvPr/>
        </p:nvSpPr>
        <p:spPr>
          <a:xfrm>
            <a:off x="466623" y="1777223"/>
            <a:ext cx="5121916" cy="1375521"/>
          </a:xfrm>
          <a:prstGeom prst="rect">
            <a:avLst/>
          </a:prstGeom>
          <a:blipFill>
            <a:blip r:embed="rId1"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1、vue3</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970146"/>
            <a:ext cx="6545580" cy="10750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Vue</a:t>
            </a:r>
            <a:r>
              <a:rPr sz="1600" dirty="0">
                <a:solidFill>
                  <a:schemeClr val="tx1">
                    <a:lumMod val="85000"/>
                    <a:lumOff val="15000"/>
                  </a:schemeClr>
                </a:solidFill>
                <a:latin typeface="Helvetica"/>
                <a:cs typeface="Helvetica"/>
              </a:rPr>
              <a:t> </a:t>
            </a:r>
            <a:r>
              <a:rPr sz="1600" dirty="0" err="1" smtClean="0">
                <a:solidFill>
                  <a:schemeClr val="tx1">
                    <a:lumMod val="85000"/>
                    <a:lumOff val="15000"/>
                  </a:schemeClr>
                </a:solidFill>
                <a:latin typeface="Helvetica"/>
                <a:cs typeface="Helvetica"/>
              </a:rPr>
              <a:t>是一款用于构建用户界面的</a:t>
            </a:r>
            <a:r>
              <a:rPr sz="1600" dirty="0" smtClean="0">
                <a:solidFill>
                  <a:schemeClr val="tx1">
                    <a:lumMod val="85000"/>
                    <a:lumOff val="15000"/>
                  </a:schemeClr>
                </a:solidFill>
                <a:latin typeface="Helvetica"/>
                <a:cs typeface="Helvetica"/>
              </a:rPr>
              <a:t> </a:t>
            </a:r>
            <a:r>
              <a:rPr sz="1600" dirty="0">
                <a:solidFill>
                  <a:schemeClr val="tx1">
                    <a:lumMod val="85000"/>
                    <a:lumOff val="15000"/>
                  </a:schemeClr>
                </a:solidFill>
                <a:latin typeface="Helvetica"/>
                <a:cs typeface="Helvetica"/>
              </a:rPr>
              <a:t>JavaScript </a:t>
            </a:r>
            <a:r>
              <a:rPr sz="1600" dirty="0" err="1">
                <a:solidFill>
                  <a:schemeClr val="tx1">
                    <a:lumMod val="85000"/>
                    <a:lumOff val="15000"/>
                  </a:schemeClr>
                </a:solidFill>
                <a:latin typeface="Helvetica"/>
                <a:cs typeface="Helvetica"/>
              </a:rPr>
              <a:t>框架</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它基于标准</a:t>
            </a:r>
            <a:r>
              <a:rPr sz="1600" dirty="0">
                <a:solidFill>
                  <a:schemeClr val="tx1">
                    <a:lumMod val="85000"/>
                    <a:lumOff val="15000"/>
                  </a:schemeClr>
                </a:solidFill>
                <a:latin typeface="Helvetica"/>
                <a:cs typeface="Helvetica"/>
              </a:rPr>
              <a:t> HTML、CSS 和 JavaScript </a:t>
            </a:r>
            <a:r>
              <a:rPr sz="1600" dirty="0" err="1">
                <a:solidFill>
                  <a:schemeClr val="tx1">
                    <a:lumMod val="85000"/>
                    <a:lumOff val="15000"/>
                  </a:schemeClr>
                </a:solidFill>
                <a:latin typeface="Helvetica"/>
                <a:cs typeface="Helvetica"/>
              </a:rPr>
              <a:t>构建，并提供了一套声明式的、组件化的编程模型，帮助你高效地开发用户界面</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无论是简单还是复杂的界面，Vue</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都可以胜任</a:t>
            </a:r>
            <a:r>
              <a:rPr sz="1600" dirty="0" smtClean="0">
                <a:solidFill>
                  <a:schemeClr val="tx1">
                    <a:lumMod val="85000"/>
                    <a:lumOff val="15000"/>
                  </a:schemeClr>
                </a:solidFill>
                <a:latin typeface="Helvetica"/>
                <a:cs typeface="Helvetica"/>
              </a:rPr>
              <a:t>。</a:t>
            </a:r>
            <a:endParaRPr sz="16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cstate="print"/>
          <a:stretch>
            <a:fillRect/>
          </a:stretch>
        </p:blipFill>
        <p:spPr>
          <a:xfrm>
            <a:off x="1065530" y="2167890"/>
            <a:ext cx="7012940" cy="2385060"/>
          </a:xfrm>
          <a:prstGeom prst="rect">
            <a:avLst/>
          </a:prstGeom>
        </p:spPr>
      </p:pic>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5588794"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对象类型也可以指定哪些属性是可选的，可以在属性的后面添加一个</a:t>
            </a:r>
            <a:r>
              <a:rPr sz="1350" spc="4" dirty="0">
                <a:solidFill>
                  <a:srgbClr val="404040"/>
                </a:solidFill>
                <a:latin typeface="微软雅黑" panose="020B0503020204020204" charset="-122"/>
                <a:cs typeface="微软雅黑" panose="020B0503020204020204" charset="-122"/>
              </a:rPr>
              <a:t>?</a:t>
            </a:r>
            <a:r>
              <a:rPr sz="1350" dirty="0">
                <a:solidFill>
                  <a:srgbClr val="404040"/>
                </a:solidFill>
                <a:latin typeface="微软雅黑" panose="020B0503020204020204" charset="-122"/>
                <a:cs typeface="微软雅黑" panose="020B0503020204020204" charset="-122"/>
              </a:rPr>
              <a:t>：</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可选类型</a:t>
            </a:r>
            <a:endParaRPr dirty="0"/>
          </a:p>
        </p:txBody>
      </p:sp>
      <p:sp>
        <p:nvSpPr>
          <p:cNvPr id="8" name="object 8"/>
          <p:cNvSpPr/>
          <p:nvPr/>
        </p:nvSpPr>
        <p:spPr>
          <a:xfrm>
            <a:off x="360739" y="1389829"/>
            <a:ext cx="6913117" cy="2363840"/>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6018371" cy="1713931"/>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的类型系统允许我们使用多种运算符，从现有类型中构建新类型。</a:t>
            </a:r>
            <a:endParaRPr sz="1350">
              <a:latin typeface="微软雅黑" panose="020B0503020204020204" charset="-122"/>
              <a:cs typeface="微软雅黑" panose="020B0503020204020204" charset="-122"/>
            </a:endParaRPr>
          </a:p>
          <a:p>
            <a:pPr marL="180975" indent="-171450">
              <a:spcBef>
                <a:spcPts val="160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我们来使用第一种组合类型的方法：联合类型（Union </a:t>
            </a:r>
            <a:r>
              <a:rPr sz="1350" spc="-19" dirty="0">
                <a:solidFill>
                  <a:srgbClr val="404040"/>
                </a:solidFill>
                <a:latin typeface="微软雅黑" panose="020B0503020204020204" charset="-122"/>
                <a:cs typeface="微软雅黑" panose="020B0503020204020204" charset="-122"/>
              </a:rPr>
              <a:t>Type）</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联合类型是由两个或者多个其他类型组成的类型；</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表示可以是这些类型中的任何一个值；</a:t>
            </a:r>
            <a:endParaRPr sz="1350">
              <a:latin typeface="微软雅黑" panose="020B0503020204020204" charset="-122"/>
              <a:cs typeface="微软雅黑" panose="020B0503020204020204" charset="-122"/>
            </a:endParaRPr>
          </a:p>
          <a:p>
            <a:pPr marL="412115" lvl="1" indent="-176530">
              <a:spcBef>
                <a:spcPts val="108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联合类型中的每一个类型被称之为联合成员</a:t>
            </a:r>
            <a:r>
              <a:rPr sz="1350" spc="-19" dirty="0">
                <a:solidFill>
                  <a:srgbClr val="404040"/>
                </a:solidFill>
                <a:latin typeface="微软雅黑" panose="020B0503020204020204" charset="-122"/>
                <a:cs typeface="微软雅黑" panose="020B0503020204020204" charset="-122"/>
              </a:rPr>
              <a:t>（union's</a:t>
            </a:r>
            <a:r>
              <a:rPr sz="1350" spc="-4" dirty="0">
                <a:solidFill>
                  <a:srgbClr val="404040"/>
                </a:solidFill>
                <a:latin typeface="微软雅黑" panose="020B0503020204020204" charset="-122"/>
                <a:cs typeface="微软雅黑" panose="020B0503020204020204" charset="-122"/>
              </a:rPr>
              <a:t> </a:t>
            </a:r>
            <a:r>
              <a:rPr sz="1425" i="1" spc="-38" dirty="0">
                <a:solidFill>
                  <a:srgbClr val="404040"/>
                </a:solidFill>
                <a:latin typeface="微软雅黑" panose="020B0503020204020204" charset="-122"/>
                <a:cs typeface="微软雅黑" panose="020B0503020204020204" charset="-122"/>
              </a:rPr>
              <a:t>members</a:t>
            </a:r>
            <a:r>
              <a:rPr sz="1350" spc="-38" dirty="0">
                <a:solidFill>
                  <a:srgbClr val="404040"/>
                </a:solidFill>
                <a:latin typeface="微软雅黑" panose="020B0503020204020204" charset="-122"/>
                <a:cs typeface="微软雅黑" panose="020B0503020204020204" charset="-122"/>
              </a:rPr>
              <a:t>）；</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联合类型</a:t>
            </a:r>
            <a:endParaRPr dirty="0"/>
          </a:p>
        </p:txBody>
      </p:sp>
      <p:sp>
        <p:nvSpPr>
          <p:cNvPr id="8" name="object 8"/>
          <p:cNvSpPr/>
          <p:nvPr/>
        </p:nvSpPr>
        <p:spPr>
          <a:xfrm>
            <a:off x="499048" y="2969929"/>
            <a:ext cx="4177523" cy="1542974"/>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918590"/>
            <a:ext cx="8745379" cy="1041311"/>
          </a:xfrm>
          <a:prstGeom prst="rect">
            <a:avLst/>
          </a:prstGeom>
        </p:spPr>
        <p:txBody>
          <a:bodyPr vert="horz" wrap="square" lIns="0" tIns="9525" rIns="0" bIns="0" rtlCol="0">
            <a:spAutoFit/>
          </a:bodyPr>
          <a:lstStyle/>
          <a:p>
            <a:pPr marL="180975" marR="3810" indent="-171450">
              <a:lnSpc>
                <a:spcPct val="152000"/>
              </a:lnSpc>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在前面，我们通过在类型注解中编写</a:t>
            </a:r>
            <a:r>
              <a:rPr sz="1350" spc="-26"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对象类型</a:t>
            </a:r>
            <a:r>
              <a:rPr sz="1350" spc="-26"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和</a:t>
            </a:r>
            <a:r>
              <a:rPr sz="1350" spc="-23"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联合类型，但是当我们想要多次在其他地方使用时，就要编写多 次。</a:t>
            </a:r>
            <a:endParaRPr sz="1350">
              <a:latin typeface="微软雅黑" panose="020B0503020204020204" charset="-122"/>
              <a:cs typeface="微软雅黑" panose="020B0503020204020204" charset="-122"/>
            </a:endParaRPr>
          </a:p>
          <a:p>
            <a:pPr marL="180975" indent="-171450">
              <a:spcBef>
                <a:spcPts val="153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比如我们可以给对象类型起一个别名：</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类型别名</a:t>
            </a:r>
            <a:endParaRPr dirty="0"/>
          </a:p>
        </p:txBody>
      </p:sp>
      <p:sp>
        <p:nvSpPr>
          <p:cNvPr id="8" name="object 8"/>
          <p:cNvSpPr/>
          <p:nvPr/>
        </p:nvSpPr>
        <p:spPr>
          <a:xfrm>
            <a:off x="382115" y="2044327"/>
            <a:ext cx="3046886" cy="3046886"/>
          </a:xfrm>
          <a:prstGeom prst="rect">
            <a:avLst/>
          </a:prstGeom>
          <a:blipFill>
            <a:blip r:embed="rId1" cstate="print"/>
            <a:stretch>
              <a:fillRect/>
            </a:stretch>
          </a:blipFill>
        </p:spPr>
        <p:txBody>
          <a:bodyPr wrap="square" lIns="0" tIns="0" rIns="0" bIns="0" rtlCol="0"/>
          <a:lstStyle/>
          <a:p>
            <a:endParaRPr sz="1350"/>
          </a:p>
        </p:txBody>
      </p:sp>
      <p:sp>
        <p:nvSpPr>
          <p:cNvPr id="9" name="object 9"/>
          <p:cNvSpPr/>
          <p:nvPr/>
        </p:nvSpPr>
        <p:spPr>
          <a:xfrm>
            <a:off x="3997157" y="2903452"/>
            <a:ext cx="2627378" cy="1149041"/>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8702040" cy="889346"/>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有时候</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无法获取具体的类型信息，这个我们需要使用类型断言</a:t>
            </a:r>
            <a:r>
              <a:rPr sz="1350" spc="-19" dirty="0">
                <a:solidFill>
                  <a:srgbClr val="404040"/>
                </a:solidFill>
                <a:latin typeface="微软雅黑" panose="020B0503020204020204" charset="-122"/>
                <a:cs typeface="微软雅黑" panose="020B0503020204020204" charset="-122"/>
              </a:rPr>
              <a:t>（Type</a:t>
            </a:r>
            <a:r>
              <a:rPr sz="1350" dirty="0">
                <a:solidFill>
                  <a:srgbClr val="404040"/>
                </a:solidFill>
                <a:latin typeface="微软雅黑" panose="020B0503020204020204" charset="-122"/>
                <a:cs typeface="微软雅黑" panose="020B0503020204020204" charset="-122"/>
              </a:rPr>
              <a:t> Assertions）。</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比如我们通过</a:t>
            </a:r>
            <a:r>
              <a:rPr sz="1350" spc="-11"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document.getElementById，TypeScript</a:t>
            </a:r>
            <a:r>
              <a:rPr sz="1350" dirty="0">
                <a:solidFill>
                  <a:srgbClr val="404040"/>
                </a:solidFill>
                <a:latin typeface="微软雅黑" panose="020B0503020204020204" charset="-122"/>
                <a:cs typeface="微软雅黑" panose="020B0503020204020204" charset="-122"/>
              </a:rPr>
              <a:t>只知道该函数会返回</a:t>
            </a:r>
            <a:r>
              <a:rPr sz="1350" spc="-11"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HTMLElement</a:t>
            </a:r>
            <a:r>
              <a:rPr sz="1350" spc="-8"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，但并不知道它</a:t>
            </a:r>
            <a:endParaRPr sz="1350">
              <a:latin typeface="微软雅黑" panose="020B0503020204020204" charset="-122"/>
              <a:cs typeface="微软雅黑" panose="020B0503020204020204" charset="-122"/>
            </a:endParaRPr>
          </a:p>
          <a:p>
            <a:pPr marL="412115">
              <a:spcBef>
                <a:spcPts val="775"/>
              </a:spcBef>
            </a:pPr>
            <a:r>
              <a:rPr sz="1350" dirty="0">
                <a:solidFill>
                  <a:srgbClr val="404040"/>
                </a:solidFill>
                <a:latin typeface="微软雅黑" panose="020B0503020204020204" charset="-122"/>
                <a:cs typeface="微软雅黑" panose="020B0503020204020204" charset="-122"/>
              </a:rPr>
              <a:t>具体的类型：</a:t>
            </a:r>
            <a:endParaRPr sz="1350">
              <a:latin typeface="微软雅黑" panose="020B0503020204020204" charset="-122"/>
              <a:cs typeface="微软雅黑" panose="020B0503020204020204" charset="-122"/>
            </a:endParaRPr>
          </a:p>
        </p:txBody>
      </p:sp>
      <p:sp>
        <p:nvSpPr>
          <p:cNvPr id="7" name="object 7"/>
          <p:cNvSpPr txBox="1"/>
          <p:nvPr/>
        </p:nvSpPr>
        <p:spPr>
          <a:xfrm>
            <a:off x="202934" y="2900553"/>
            <a:ext cx="8109109"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只允许类型断言转换为</a:t>
            </a:r>
            <a:r>
              <a:rPr sz="1350" spc="-15"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更具体</a:t>
            </a:r>
            <a:r>
              <a:rPr sz="1350" spc="-15"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或者</a:t>
            </a:r>
            <a:r>
              <a:rPr sz="1350" spc="-11"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不太具体</a:t>
            </a:r>
            <a:r>
              <a:rPr sz="1350" spc="-15"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的类型版本，此规则可防止不可能的强制转换：</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2" y="214502"/>
            <a:ext cx="1757363" cy="425116"/>
          </a:xfrm>
          <a:prstGeom prst="rect">
            <a:avLst/>
          </a:prstGeom>
        </p:spPr>
        <p:txBody>
          <a:bodyPr vert="horz" wrap="square" lIns="0" tIns="9525" rIns="0" bIns="0" rtlCol="0">
            <a:spAutoFit/>
          </a:bodyPr>
          <a:lstStyle/>
          <a:p>
            <a:pPr marL="9525">
              <a:spcBef>
                <a:spcPts val="75"/>
              </a:spcBef>
            </a:pPr>
            <a:r>
              <a:rPr dirty="0"/>
              <a:t>类型断言</a:t>
            </a:r>
            <a:r>
              <a:rPr spc="-4" dirty="0"/>
              <a:t>as</a:t>
            </a:r>
            <a:endParaRPr spc="-4" dirty="0"/>
          </a:p>
        </p:txBody>
      </p:sp>
      <p:sp>
        <p:nvSpPr>
          <p:cNvPr id="9" name="object 9"/>
          <p:cNvSpPr/>
          <p:nvPr/>
        </p:nvSpPr>
        <p:spPr>
          <a:xfrm>
            <a:off x="363262" y="2000065"/>
            <a:ext cx="5860205" cy="691877"/>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363262" y="3317083"/>
            <a:ext cx="6942200" cy="1054052"/>
          </a:xfrm>
          <a:prstGeom prst="rect">
            <a:avLst/>
          </a:prstGeom>
          <a:blipFill>
            <a:blip r:embed="rId2" cstate="print"/>
            <a:stretch>
              <a:fillRect/>
            </a:stretch>
          </a:blipFill>
        </p:spPr>
        <p:txBody>
          <a:bodyPr wrap="square" lIns="0" tIns="0" rIns="0" bIns="0" rtlCol="0"/>
          <a:lstStyle/>
          <a:p>
            <a:endParaRPr sz="1350"/>
          </a:p>
        </p:txBody>
      </p:sp>
      <p:sp>
        <p:nvSpPr>
          <p:cNvPr id="11" name="object 11"/>
          <p:cNvSpPr/>
          <p:nvPr/>
        </p:nvSpPr>
        <p:spPr>
          <a:xfrm>
            <a:off x="363262" y="4595548"/>
            <a:ext cx="4327901" cy="206090"/>
          </a:xfrm>
          <a:prstGeom prst="rect">
            <a:avLst/>
          </a:prstGeom>
          <a:blipFill>
            <a:blip r:embed="rId3" cstate="print"/>
            <a:stretch>
              <a:fillRect/>
            </a:stretch>
          </a:blipFill>
        </p:spPr>
        <p:txBody>
          <a:bodyPr wrap="square" lIns="0" tIns="0" rIns="0" bIns="0" rtlCol="0"/>
          <a:lstStyle/>
          <a:p>
            <a:endParaRPr sz="1350"/>
          </a:p>
        </p:txBody>
      </p:sp>
      <p:pic>
        <p:nvPicPr>
          <p:cNvPr id="12" name="图片 11"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3" name="矩形 12"/>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4"/>
            <a:ext cx="6607969" cy="579005"/>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当我们编写下面的代码时，在执行ts的编译阶段会报错：</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这是因为传入的message有可能是为</a:t>
            </a:r>
            <a:r>
              <a:rPr sz="1350" spc="-4" dirty="0">
                <a:solidFill>
                  <a:srgbClr val="404040"/>
                </a:solidFill>
                <a:latin typeface="微软雅黑" panose="020B0503020204020204" charset="-122"/>
                <a:cs typeface="微软雅黑" panose="020B0503020204020204" charset="-122"/>
              </a:rPr>
              <a:t>undefined</a:t>
            </a:r>
            <a:r>
              <a:rPr sz="1350" dirty="0">
                <a:solidFill>
                  <a:srgbClr val="404040"/>
                </a:solidFill>
                <a:latin typeface="微软雅黑" panose="020B0503020204020204" charset="-122"/>
                <a:cs typeface="微软雅黑" panose="020B0503020204020204" charset="-122"/>
              </a:rPr>
              <a:t>的，这个时候是不能执行方法的；</a:t>
            </a:r>
            <a:endParaRPr sz="1350">
              <a:latin typeface="微软雅黑" panose="020B0503020204020204" charset="-122"/>
              <a:cs typeface="微软雅黑" panose="020B0503020204020204" charset="-122"/>
            </a:endParaRPr>
          </a:p>
        </p:txBody>
      </p:sp>
      <p:sp>
        <p:nvSpPr>
          <p:cNvPr id="7" name="object 7"/>
          <p:cNvSpPr txBox="1"/>
          <p:nvPr/>
        </p:nvSpPr>
        <p:spPr>
          <a:xfrm>
            <a:off x="202934" y="2996566"/>
            <a:ext cx="7236619" cy="579005"/>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但是，我们确定传入的参数是有值的，这个时候我们可以使用非空类型断言：</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非空断言使用的是</a:t>
            </a:r>
            <a:r>
              <a:rPr sz="1350" spc="-3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a:t>
            </a:r>
            <a:r>
              <a:rPr sz="1350" spc="-3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，表示可以确定某个标识符是有值的，跳过ts在编译阶段对它的检测；</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2196465" cy="425116"/>
          </a:xfrm>
          <a:prstGeom prst="rect">
            <a:avLst/>
          </a:prstGeom>
        </p:spPr>
        <p:txBody>
          <a:bodyPr vert="horz" wrap="square" lIns="0" tIns="9525" rIns="0" bIns="0" rtlCol="0">
            <a:spAutoFit/>
          </a:bodyPr>
          <a:lstStyle/>
          <a:p>
            <a:pPr marL="9525">
              <a:spcBef>
                <a:spcPts val="75"/>
              </a:spcBef>
            </a:pPr>
            <a:r>
              <a:rPr dirty="0"/>
              <a:t>非空类型断言!</a:t>
            </a:r>
            <a:endParaRPr dirty="0"/>
          </a:p>
        </p:txBody>
      </p:sp>
      <p:sp>
        <p:nvSpPr>
          <p:cNvPr id="9" name="object 9"/>
          <p:cNvSpPr/>
          <p:nvPr/>
        </p:nvSpPr>
        <p:spPr>
          <a:xfrm>
            <a:off x="588117" y="1659884"/>
            <a:ext cx="3983882" cy="1240143"/>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588118" y="3765199"/>
            <a:ext cx="4197890" cy="749066"/>
          </a:xfrm>
          <a:prstGeom prst="rect">
            <a:avLst/>
          </a:prstGeom>
          <a:blipFill>
            <a:blip r:embed="rId2"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7945279" cy="1302280"/>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可选链事实上并不是</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独有的特性，它是</a:t>
            </a:r>
            <a:r>
              <a:rPr sz="1350" spc="-8" dirty="0">
                <a:solidFill>
                  <a:srgbClr val="404040"/>
                </a:solidFill>
                <a:latin typeface="微软雅黑" panose="020B0503020204020204" charset="-122"/>
                <a:cs typeface="微软雅黑" panose="020B0503020204020204" charset="-122"/>
              </a:rPr>
              <a:t>ES11（ES2020）</a:t>
            </a:r>
            <a:r>
              <a:rPr sz="1350" dirty="0">
                <a:solidFill>
                  <a:srgbClr val="404040"/>
                </a:solidFill>
                <a:latin typeface="微软雅黑" panose="020B0503020204020204" charset="-122"/>
                <a:cs typeface="微软雅黑" panose="020B0503020204020204" charset="-122"/>
              </a:rPr>
              <a:t>中增加的特性：</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可选链使用可选链操作符</a:t>
            </a:r>
            <a:r>
              <a:rPr sz="1350" spc="-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它的作用是当对象的属性不存在时，会短路，直接返回</a:t>
            </a:r>
            <a:r>
              <a:rPr sz="1350" spc="-4" dirty="0">
                <a:solidFill>
                  <a:srgbClr val="404040"/>
                </a:solidFill>
                <a:latin typeface="微软雅黑" panose="020B0503020204020204" charset="-122"/>
                <a:cs typeface="微软雅黑" panose="020B0503020204020204" charset="-122"/>
              </a:rPr>
              <a:t>undefined，</a:t>
            </a:r>
            <a:r>
              <a:rPr sz="1350" dirty="0">
                <a:solidFill>
                  <a:srgbClr val="404040"/>
                </a:solidFill>
                <a:latin typeface="微软雅黑" panose="020B0503020204020204" charset="-122"/>
                <a:cs typeface="微软雅黑" panose="020B0503020204020204" charset="-122"/>
              </a:rPr>
              <a:t>如果存在，那么才会继续执行；</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虽然可选链操作是</a:t>
            </a:r>
            <a:r>
              <a:rPr sz="1350" spc="-4" dirty="0">
                <a:solidFill>
                  <a:srgbClr val="404040"/>
                </a:solidFill>
                <a:latin typeface="微软雅黑" panose="020B0503020204020204" charset="-122"/>
                <a:cs typeface="微软雅黑" panose="020B0503020204020204" charset="-122"/>
              </a:rPr>
              <a:t>ECMAScript</a:t>
            </a:r>
            <a:r>
              <a:rPr sz="1350" dirty="0">
                <a:solidFill>
                  <a:srgbClr val="404040"/>
                </a:solidFill>
                <a:latin typeface="微软雅黑" panose="020B0503020204020204" charset="-122"/>
                <a:cs typeface="微软雅黑" panose="020B0503020204020204" charset="-122"/>
              </a:rPr>
              <a:t>提出的特性，但是和</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一起使用更版本；</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2076450" cy="425116"/>
          </a:xfrm>
          <a:prstGeom prst="rect">
            <a:avLst/>
          </a:prstGeom>
        </p:spPr>
        <p:txBody>
          <a:bodyPr vert="horz" wrap="square" lIns="0" tIns="9525" rIns="0" bIns="0" rtlCol="0">
            <a:spAutoFit/>
          </a:bodyPr>
          <a:lstStyle/>
          <a:p>
            <a:pPr marL="9525">
              <a:spcBef>
                <a:spcPts val="75"/>
              </a:spcBef>
            </a:pPr>
            <a:r>
              <a:rPr dirty="0"/>
              <a:t>可选链的使用</a:t>
            </a:r>
            <a:endParaRPr dirty="0"/>
          </a:p>
        </p:txBody>
      </p:sp>
      <p:sp>
        <p:nvSpPr>
          <p:cNvPr id="8" name="object 8"/>
          <p:cNvSpPr/>
          <p:nvPr/>
        </p:nvSpPr>
        <p:spPr>
          <a:xfrm>
            <a:off x="5607184" y="3210180"/>
            <a:ext cx="2961630" cy="524281"/>
          </a:xfrm>
          <a:prstGeom prst="rect">
            <a:avLst/>
          </a:prstGeom>
          <a:blipFill>
            <a:blip r:embed="rId1" cstate="print"/>
            <a:stretch>
              <a:fillRect/>
            </a:stretch>
          </a:blipFill>
        </p:spPr>
        <p:txBody>
          <a:bodyPr wrap="square" lIns="0" tIns="0" rIns="0" bIns="0" rtlCol="0"/>
          <a:lstStyle/>
          <a:p>
            <a:endParaRPr sz="1350"/>
          </a:p>
        </p:txBody>
      </p:sp>
      <p:sp>
        <p:nvSpPr>
          <p:cNvPr id="9" name="object 9"/>
          <p:cNvSpPr/>
          <p:nvPr/>
        </p:nvSpPr>
        <p:spPr>
          <a:xfrm>
            <a:off x="651891" y="2588805"/>
            <a:ext cx="1819199" cy="2153764"/>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3052061" y="2624947"/>
            <a:ext cx="2153005" cy="2081477"/>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8679656" cy="2758769"/>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有时候我们还会看到</a:t>
            </a:r>
            <a:r>
              <a:rPr sz="1350" spc="-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 和 ??</a:t>
            </a:r>
            <a:r>
              <a:rPr sz="1350" spc="8"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操作符，这些都是做什么的呢？</a:t>
            </a:r>
            <a:endParaRPr sz="1350">
              <a:latin typeface="微软雅黑" panose="020B0503020204020204" charset="-122"/>
              <a:cs typeface="微软雅黑" panose="020B0503020204020204" charset="-122"/>
            </a:endParaRPr>
          </a:p>
          <a:p>
            <a:pPr marL="180975" indent="-171450">
              <a:spcBef>
                <a:spcPts val="160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!!操作符：</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将一个其他类型转换成boolean类型；</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类似于Boolean(变量</a:t>
            </a:r>
            <a:r>
              <a:rPr sz="1350" spc="-4" dirty="0">
                <a:solidFill>
                  <a:srgbClr val="404040"/>
                </a:solidFill>
                <a:latin typeface="微软雅黑" panose="020B0503020204020204" charset="-122"/>
                <a:cs typeface="微软雅黑" panose="020B0503020204020204" charset="-122"/>
              </a:rPr>
              <a:t>)</a:t>
            </a:r>
            <a:r>
              <a:rPr sz="1350" dirty="0">
                <a:solidFill>
                  <a:srgbClr val="404040"/>
                </a:solidFill>
                <a:latin typeface="微软雅黑" panose="020B0503020204020204" charset="-122"/>
                <a:cs typeface="微软雅黑" panose="020B0503020204020204" charset="-122"/>
              </a:rPr>
              <a:t>的方式；</a:t>
            </a:r>
            <a:endParaRPr sz="1350">
              <a:latin typeface="微软雅黑" panose="020B0503020204020204" charset="-122"/>
              <a:cs typeface="微软雅黑" panose="020B0503020204020204" charset="-122"/>
            </a:endParaRPr>
          </a:p>
          <a:p>
            <a:pPr marL="180975" indent="-171450">
              <a:spcBef>
                <a:spcPts val="1530"/>
              </a:spcBef>
              <a:buFont typeface="Wingdings" panose="05000000000000000000"/>
              <a:buChar char=""/>
              <a:tabLst>
                <a:tab pos="180975" algn="l"/>
              </a:tabLst>
            </a:pPr>
            <a:r>
              <a:rPr sz="1350" spc="4" dirty="0">
                <a:solidFill>
                  <a:srgbClr val="404040"/>
                </a:solidFill>
                <a:latin typeface="微软雅黑" panose="020B0503020204020204" charset="-122"/>
                <a:cs typeface="微软雅黑" panose="020B0503020204020204" charset="-122"/>
              </a:rPr>
              <a:t>??</a:t>
            </a:r>
            <a:r>
              <a:rPr sz="1350" dirty="0">
                <a:solidFill>
                  <a:srgbClr val="404040"/>
                </a:solidFill>
                <a:latin typeface="微软雅黑" panose="020B0503020204020204" charset="-122"/>
                <a:cs typeface="微软雅黑" panose="020B0503020204020204" charset="-122"/>
              </a:rPr>
              <a:t>操作符：</a:t>
            </a:r>
            <a:endParaRPr sz="1350">
              <a:latin typeface="微软雅黑" panose="020B0503020204020204" charset="-122"/>
              <a:cs typeface="微软雅黑" panose="020B0503020204020204" charset="-122"/>
            </a:endParaRPr>
          </a:p>
          <a:p>
            <a:pPr marL="412115" lvl="1" indent="-176530">
              <a:spcBef>
                <a:spcPts val="115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它是</a:t>
            </a:r>
            <a:r>
              <a:rPr sz="1350" spc="-8" dirty="0">
                <a:solidFill>
                  <a:srgbClr val="404040"/>
                </a:solidFill>
                <a:latin typeface="微软雅黑" panose="020B0503020204020204" charset="-122"/>
                <a:cs typeface="微软雅黑" panose="020B0503020204020204" charset="-122"/>
              </a:rPr>
              <a:t>ES11</a:t>
            </a:r>
            <a:r>
              <a:rPr sz="1350" dirty="0">
                <a:solidFill>
                  <a:srgbClr val="404040"/>
                </a:solidFill>
                <a:latin typeface="微软雅黑" panose="020B0503020204020204" charset="-122"/>
                <a:cs typeface="微软雅黑" panose="020B0503020204020204" charset="-122"/>
              </a:rPr>
              <a:t>增加的新特性；</a:t>
            </a:r>
            <a:endParaRPr sz="1350">
              <a:latin typeface="微软雅黑" panose="020B0503020204020204" charset="-122"/>
              <a:cs typeface="微软雅黑" panose="020B0503020204020204" charset="-122"/>
            </a:endParaRPr>
          </a:p>
          <a:p>
            <a:pPr marL="412115" marR="3810" lvl="1" indent="-176530">
              <a:lnSpc>
                <a:spcPct val="148000"/>
              </a:lnSpc>
              <a:spcBef>
                <a:spcPts val="465"/>
              </a:spcBef>
              <a:buFont typeface="Wingdings" panose="05000000000000000000"/>
              <a:buChar char=""/>
              <a:tabLst>
                <a:tab pos="411480" algn="l"/>
              </a:tabLst>
            </a:pPr>
            <a:r>
              <a:rPr sz="1350" b="1" dirty="0">
                <a:solidFill>
                  <a:srgbClr val="404040"/>
                </a:solidFill>
                <a:latin typeface="微软雅黑" panose="020B0503020204020204" charset="-122"/>
                <a:cs typeface="微软雅黑" panose="020B0503020204020204" charset="-122"/>
              </a:rPr>
              <a:t>空值合并操作符</a:t>
            </a:r>
            <a:r>
              <a:rPr sz="1350" spc="-4" dirty="0">
                <a:solidFill>
                  <a:srgbClr val="404040"/>
                </a:solidFill>
                <a:latin typeface="微软雅黑" panose="020B0503020204020204" charset="-122"/>
                <a:cs typeface="微软雅黑" panose="020B0503020204020204" charset="-122"/>
              </a:rPr>
              <a:t>（</a:t>
            </a:r>
            <a:r>
              <a:rPr sz="1350" b="1" spc="-4" dirty="0">
                <a:solidFill>
                  <a:srgbClr val="404040"/>
                </a:solidFill>
                <a:latin typeface="微软雅黑" panose="020B0503020204020204" charset="-122"/>
                <a:cs typeface="微软雅黑" panose="020B0503020204020204" charset="-122"/>
              </a:rPr>
              <a:t>??）</a:t>
            </a:r>
            <a:r>
              <a:rPr sz="1350" b="1" dirty="0">
                <a:solidFill>
                  <a:srgbClr val="404040"/>
                </a:solidFill>
                <a:latin typeface="微软雅黑" panose="020B0503020204020204" charset="-122"/>
                <a:cs typeface="微软雅黑" panose="020B0503020204020204" charset="-122"/>
              </a:rPr>
              <a:t>是一个逻辑操作符，当操作符的左侧是</a:t>
            </a:r>
            <a:r>
              <a:rPr sz="1350" b="1" spc="-11" dirty="0">
                <a:solidFill>
                  <a:srgbClr val="404040"/>
                </a:solidFill>
                <a:latin typeface="微软雅黑" panose="020B0503020204020204" charset="-122"/>
                <a:cs typeface="微软雅黑" panose="020B0503020204020204" charset="-122"/>
              </a:rPr>
              <a:t> </a:t>
            </a:r>
            <a:r>
              <a:rPr sz="1350" b="1" spc="-4" dirty="0">
                <a:solidFill>
                  <a:srgbClr val="404040"/>
                </a:solidFill>
                <a:latin typeface="微软雅黑" panose="020B0503020204020204" charset="-122"/>
                <a:cs typeface="微软雅黑" panose="020B0503020204020204" charset="-122"/>
              </a:rPr>
              <a:t>null </a:t>
            </a:r>
            <a:r>
              <a:rPr sz="1350" b="1" dirty="0">
                <a:solidFill>
                  <a:srgbClr val="404040"/>
                </a:solidFill>
                <a:latin typeface="微软雅黑" panose="020B0503020204020204" charset="-122"/>
                <a:cs typeface="微软雅黑" panose="020B0503020204020204" charset="-122"/>
              </a:rPr>
              <a:t>或者</a:t>
            </a:r>
            <a:r>
              <a:rPr sz="1350" b="1" spc="-11" dirty="0">
                <a:solidFill>
                  <a:srgbClr val="404040"/>
                </a:solidFill>
                <a:latin typeface="微软雅黑" panose="020B0503020204020204" charset="-122"/>
                <a:cs typeface="微软雅黑" panose="020B0503020204020204" charset="-122"/>
              </a:rPr>
              <a:t> </a:t>
            </a:r>
            <a:r>
              <a:rPr sz="1350" b="1" spc="-4" dirty="0">
                <a:solidFill>
                  <a:srgbClr val="404040"/>
                </a:solidFill>
                <a:latin typeface="微软雅黑" panose="020B0503020204020204" charset="-122"/>
                <a:cs typeface="微软雅黑" panose="020B0503020204020204" charset="-122"/>
              </a:rPr>
              <a:t>undefined</a:t>
            </a:r>
            <a:r>
              <a:rPr sz="1350" b="1" spc="-8" dirty="0">
                <a:solidFill>
                  <a:srgbClr val="404040"/>
                </a:solidFill>
                <a:latin typeface="微软雅黑" panose="020B0503020204020204" charset="-122"/>
                <a:cs typeface="微软雅黑" panose="020B0503020204020204" charset="-122"/>
              </a:rPr>
              <a:t> </a:t>
            </a:r>
            <a:r>
              <a:rPr sz="1350" b="1" dirty="0">
                <a:solidFill>
                  <a:srgbClr val="404040"/>
                </a:solidFill>
                <a:latin typeface="微软雅黑" panose="020B0503020204020204" charset="-122"/>
                <a:cs typeface="微软雅黑" panose="020B0503020204020204" charset="-122"/>
              </a:rPr>
              <a:t>时，返回其右侧操作数，  否则返回左侧操作数；</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955006" cy="425116"/>
          </a:xfrm>
          <a:prstGeom prst="rect">
            <a:avLst/>
          </a:prstGeom>
        </p:spPr>
        <p:txBody>
          <a:bodyPr vert="horz" wrap="square" lIns="0" tIns="9525" rIns="0" bIns="0" rtlCol="0">
            <a:spAutoFit/>
          </a:bodyPr>
          <a:lstStyle/>
          <a:p>
            <a:pPr marL="9525">
              <a:spcBef>
                <a:spcPts val="75"/>
              </a:spcBef>
            </a:pPr>
            <a:r>
              <a:rPr spc="4" dirty="0"/>
              <a:t>??</a:t>
            </a:r>
            <a:r>
              <a:rPr dirty="0"/>
              <a:t>和</a:t>
            </a:r>
            <a:r>
              <a:rPr spc="-8" dirty="0"/>
              <a:t>!</a:t>
            </a:r>
            <a:r>
              <a:rPr spc="-4" dirty="0"/>
              <a:t>!</a:t>
            </a:r>
            <a:r>
              <a:rPr dirty="0"/>
              <a:t>的作用</a:t>
            </a:r>
            <a:endParaRPr dirty="0"/>
          </a:p>
        </p:txBody>
      </p:sp>
      <p:sp>
        <p:nvSpPr>
          <p:cNvPr id="8" name="object 8"/>
          <p:cNvSpPr/>
          <p:nvPr/>
        </p:nvSpPr>
        <p:spPr>
          <a:xfrm>
            <a:off x="480202" y="3915768"/>
            <a:ext cx="2576714" cy="802369"/>
          </a:xfrm>
          <a:prstGeom prst="rect">
            <a:avLst/>
          </a:prstGeom>
          <a:blipFill>
            <a:blip r:embed="rId1" cstate="print"/>
            <a:stretch>
              <a:fillRect/>
            </a:stretch>
          </a:blipFill>
        </p:spPr>
        <p:txBody>
          <a:bodyPr wrap="square" lIns="0" tIns="0" rIns="0" bIns="0" rtlCol="0"/>
          <a:lstStyle/>
          <a:p>
            <a:endParaRPr sz="1350"/>
          </a:p>
        </p:txBody>
      </p:sp>
      <p:sp>
        <p:nvSpPr>
          <p:cNvPr id="9" name="object 9"/>
          <p:cNvSpPr/>
          <p:nvPr/>
        </p:nvSpPr>
        <p:spPr>
          <a:xfrm>
            <a:off x="3550190" y="3899920"/>
            <a:ext cx="3015980" cy="834065"/>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6094571"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从</a:t>
            </a:r>
            <a:r>
              <a:rPr sz="1350" spc="-8" dirty="0">
                <a:solidFill>
                  <a:srgbClr val="404040"/>
                </a:solidFill>
                <a:latin typeface="微软雅黑" panose="020B0503020204020204" charset="-122"/>
                <a:cs typeface="微软雅黑" panose="020B0503020204020204" charset="-122"/>
              </a:rPr>
              <a:t>ES6</a:t>
            </a:r>
            <a:r>
              <a:rPr sz="1350" dirty="0">
                <a:solidFill>
                  <a:srgbClr val="404040"/>
                </a:solidFill>
                <a:latin typeface="微软雅黑" panose="020B0503020204020204" charset="-122"/>
                <a:cs typeface="微软雅黑" panose="020B0503020204020204" charset="-122"/>
              </a:rPr>
              <a:t>开始</a:t>
            </a:r>
            <a:r>
              <a:rPr sz="1350" spc="-8" dirty="0">
                <a:solidFill>
                  <a:srgbClr val="404040"/>
                </a:solidFill>
                <a:latin typeface="微软雅黑" panose="020B0503020204020204" charset="-122"/>
                <a:cs typeface="微软雅黑" panose="020B0503020204020204" charset="-122"/>
              </a:rPr>
              <a:t>，JavaScript</a:t>
            </a:r>
            <a:r>
              <a:rPr sz="1350" dirty="0">
                <a:solidFill>
                  <a:srgbClr val="404040"/>
                </a:solidFill>
                <a:latin typeface="微软雅黑" panose="020B0503020204020204" charset="-122"/>
                <a:cs typeface="微软雅黑" panose="020B0503020204020204" charset="-122"/>
              </a:rPr>
              <a:t>是支持默认参数的</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也是支持默认参数的：</a:t>
            </a:r>
            <a:endParaRPr sz="1350">
              <a:latin typeface="微软雅黑" panose="020B0503020204020204" charset="-122"/>
              <a:cs typeface="微软雅黑" panose="020B0503020204020204" charset="-122"/>
            </a:endParaRPr>
          </a:p>
        </p:txBody>
      </p:sp>
      <p:sp>
        <p:nvSpPr>
          <p:cNvPr id="7" name="object 7"/>
          <p:cNvSpPr txBox="1"/>
          <p:nvPr/>
        </p:nvSpPr>
        <p:spPr>
          <a:xfrm>
            <a:off x="202934" y="2644521"/>
            <a:ext cx="4882991"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这个时候</a:t>
            </a:r>
            <a:r>
              <a:rPr sz="1350" spc="-4" dirty="0">
                <a:solidFill>
                  <a:srgbClr val="404040"/>
                </a:solidFill>
                <a:latin typeface="微软雅黑" panose="020B0503020204020204" charset="-122"/>
                <a:cs typeface="微软雅黑" panose="020B0503020204020204" charset="-122"/>
              </a:rPr>
              <a:t>y</a:t>
            </a:r>
            <a:r>
              <a:rPr sz="1350" dirty="0">
                <a:solidFill>
                  <a:srgbClr val="404040"/>
                </a:solidFill>
                <a:latin typeface="微软雅黑" panose="020B0503020204020204" charset="-122"/>
                <a:cs typeface="微软雅黑" panose="020B0503020204020204" charset="-122"/>
              </a:rPr>
              <a:t>的类型其实是</a:t>
            </a:r>
            <a:r>
              <a:rPr sz="1350" spc="-11"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undefined </a:t>
            </a:r>
            <a:r>
              <a:rPr sz="1350" dirty="0">
                <a:solidFill>
                  <a:srgbClr val="404040"/>
                </a:solidFill>
                <a:latin typeface="微软雅黑" panose="020B0503020204020204" charset="-122"/>
                <a:cs typeface="微软雅黑" panose="020B0503020204020204" charset="-122"/>
              </a:rPr>
              <a:t>和</a:t>
            </a:r>
            <a:r>
              <a:rPr sz="1350" spc="-8"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number </a:t>
            </a:r>
            <a:r>
              <a:rPr sz="1350" dirty="0">
                <a:solidFill>
                  <a:srgbClr val="404040"/>
                </a:solidFill>
                <a:latin typeface="微软雅黑" panose="020B0503020204020204" charset="-122"/>
                <a:cs typeface="微软雅黑" panose="020B0503020204020204" charset="-122"/>
              </a:rPr>
              <a:t>类型的联合。</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默认参数</a:t>
            </a:r>
            <a:endParaRPr dirty="0"/>
          </a:p>
        </p:txBody>
      </p:sp>
      <p:sp>
        <p:nvSpPr>
          <p:cNvPr id="9" name="object 9"/>
          <p:cNvSpPr/>
          <p:nvPr/>
        </p:nvSpPr>
        <p:spPr>
          <a:xfrm>
            <a:off x="441899" y="1352347"/>
            <a:ext cx="3862590" cy="1171380"/>
          </a:xfrm>
          <a:prstGeom prst="rect">
            <a:avLst/>
          </a:prstGeom>
          <a:blipFill>
            <a:blip r:embed="rId1"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8153876"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从</a:t>
            </a:r>
            <a:r>
              <a:rPr sz="1350" spc="-8" dirty="0">
                <a:solidFill>
                  <a:srgbClr val="404040"/>
                </a:solidFill>
                <a:latin typeface="微软雅黑" panose="020B0503020204020204" charset="-122"/>
                <a:cs typeface="微软雅黑" panose="020B0503020204020204" charset="-122"/>
              </a:rPr>
              <a:t>ES6</a:t>
            </a:r>
            <a:r>
              <a:rPr sz="1350" dirty="0">
                <a:solidFill>
                  <a:srgbClr val="404040"/>
                </a:solidFill>
                <a:latin typeface="微软雅黑" panose="020B0503020204020204" charset="-122"/>
                <a:cs typeface="微软雅黑" panose="020B0503020204020204" charset="-122"/>
              </a:rPr>
              <a:t>开始</a:t>
            </a:r>
            <a:r>
              <a:rPr sz="1350" spc="-8" dirty="0">
                <a:solidFill>
                  <a:srgbClr val="404040"/>
                </a:solidFill>
                <a:latin typeface="微软雅黑" panose="020B0503020204020204" charset="-122"/>
                <a:cs typeface="微软雅黑" panose="020B0503020204020204" charset="-122"/>
              </a:rPr>
              <a:t>，JavaScript</a:t>
            </a:r>
            <a:r>
              <a:rPr sz="1350" dirty="0">
                <a:solidFill>
                  <a:srgbClr val="404040"/>
                </a:solidFill>
                <a:latin typeface="微软雅黑" panose="020B0503020204020204" charset="-122"/>
                <a:cs typeface="微软雅黑" panose="020B0503020204020204" charset="-122"/>
              </a:rPr>
              <a:t>也支持剩余参数，剩余参数语法允许我们将一个不定数量的参数放到一个数组中。</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剩余参数</a:t>
            </a:r>
            <a:endParaRPr dirty="0"/>
          </a:p>
        </p:txBody>
      </p:sp>
      <p:sp>
        <p:nvSpPr>
          <p:cNvPr id="8" name="object 8"/>
          <p:cNvSpPr/>
          <p:nvPr/>
        </p:nvSpPr>
        <p:spPr>
          <a:xfrm>
            <a:off x="333571" y="1439098"/>
            <a:ext cx="4094945" cy="3322163"/>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39814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在前面我们通过t</a:t>
            </a:r>
            <a:r>
              <a:rPr sz="1350" spc="-4" dirty="0">
                <a:solidFill>
                  <a:srgbClr val="404040"/>
                </a:solidFill>
                <a:latin typeface="微软雅黑" panose="020B0503020204020204" charset="-122"/>
                <a:cs typeface="微软雅黑" panose="020B0503020204020204" charset="-122"/>
              </a:rPr>
              <a:t>y</a:t>
            </a:r>
            <a:r>
              <a:rPr sz="1350" dirty="0">
                <a:solidFill>
                  <a:srgbClr val="404040"/>
                </a:solidFill>
                <a:latin typeface="微软雅黑" panose="020B0503020204020204" charset="-122"/>
                <a:cs typeface="微软雅黑" panose="020B0503020204020204" charset="-122"/>
              </a:rPr>
              <a:t>pe可以用来声明一个对象类型：</a:t>
            </a:r>
            <a:endParaRPr sz="1350">
              <a:latin typeface="微软雅黑" panose="020B0503020204020204" charset="-122"/>
              <a:cs typeface="微软雅黑" panose="020B0503020204020204" charset="-122"/>
            </a:endParaRPr>
          </a:p>
        </p:txBody>
      </p:sp>
      <p:sp>
        <p:nvSpPr>
          <p:cNvPr id="7" name="object 7"/>
          <p:cNvSpPr txBox="1"/>
          <p:nvPr/>
        </p:nvSpPr>
        <p:spPr>
          <a:xfrm>
            <a:off x="202934" y="2644521"/>
            <a:ext cx="37909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对象的另外一种声明方式就是通过接口来声明：</a:t>
            </a:r>
            <a:endParaRPr sz="1350">
              <a:latin typeface="微软雅黑" panose="020B0503020204020204" charset="-122"/>
              <a:cs typeface="微软雅黑" panose="020B0503020204020204" charset="-122"/>
            </a:endParaRPr>
          </a:p>
        </p:txBody>
      </p:sp>
      <p:sp>
        <p:nvSpPr>
          <p:cNvPr id="8" name="object 8"/>
          <p:cNvSpPr txBox="1"/>
          <p:nvPr/>
        </p:nvSpPr>
        <p:spPr>
          <a:xfrm>
            <a:off x="202934" y="4263009"/>
            <a:ext cx="3448050" cy="61747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他们在使用上的区别，我们后续再来说明。</a:t>
            </a:r>
            <a:endParaRPr sz="1350">
              <a:latin typeface="微软雅黑" panose="020B0503020204020204" charset="-122"/>
              <a:cs typeface="微软雅黑" panose="020B0503020204020204" charset="-122"/>
            </a:endParaRPr>
          </a:p>
          <a:p>
            <a:pPr marL="180975" indent="-171450">
              <a:spcBef>
                <a:spcPts val="153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接下来我们继续学习一下接口的其他特性。</a:t>
            </a:r>
            <a:endParaRPr sz="1350">
              <a:latin typeface="微软雅黑" panose="020B0503020204020204" charset="-122"/>
              <a:cs typeface="微软雅黑" panose="020B0503020204020204" charset="-122"/>
            </a:endParaRPr>
          </a:p>
        </p:txBody>
      </p:sp>
      <p:sp>
        <p:nvSpPr>
          <p:cNvPr id="9" name="object 9"/>
          <p:cNvSpPr txBox="1">
            <a:spLocks noGrp="1"/>
          </p:cNvSpPr>
          <p:nvPr>
            <p:ph type="title"/>
          </p:nvPr>
        </p:nvSpPr>
        <p:spPr>
          <a:xfrm>
            <a:off x="985043" y="214502"/>
            <a:ext cx="1733550" cy="425116"/>
          </a:xfrm>
          <a:prstGeom prst="rect">
            <a:avLst/>
          </a:prstGeom>
        </p:spPr>
        <p:txBody>
          <a:bodyPr vert="horz" wrap="square" lIns="0" tIns="9525" rIns="0" bIns="0" rtlCol="0">
            <a:spAutoFit/>
          </a:bodyPr>
          <a:lstStyle/>
          <a:p>
            <a:pPr marL="9525">
              <a:spcBef>
                <a:spcPts val="75"/>
              </a:spcBef>
            </a:pPr>
            <a:r>
              <a:rPr dirty="0"/>
              <a:t>接口的声明</a:t>
            </a:r>
            <a:endParaRPr dirty="0"/>
          </a:p>
        </p:txBody>
      </p:sp>
      <p:sp>
        <p:nvSpPr>
          <p:cNvPr id="10" name="object 10"/>
          <p:cNvSpPr/>
          <p:nvPr/>
        </p:nvSpPr>
        <p:spPr>
          <a:xfrm>
            <a:off x="366916" y="1453678"/>
            <a:ext cx="1880174" cy="907670"/>
          </a:xfrm>
          <a:prstGeom prst="rect">
            <a:avLst/>
          </a:prstGeom>
          <a:blipFill>
            <a:blip r:embed="rId1" cstate="print"/>
            <a:stretch>
              <a:fillRect/>
            </a:stretch>
          </a:blipFill>
        </p:spPr>
        <p:txBody>
          <a:bodyPr wrap="square" lIns="0" tIns="0" rIns="0" bIns="0" rtlCol="0"/>
          <a:lstStyle/>
          <a:p>
            <a:endParaRPr sz="1350"/>
          </a:p>
        </p:txBody>
      </p:sp>
      <p:sp>
        <p:nvSpPr>
          <p:cNvPr id="11" name="object 11"/>
          <p:cNvSpPr/>
          <p:nvPr/>
        </p:nvSpPr>
        <p:spPr>
          <a:xfrm>
            <a:off x="371777" y="2984519"/>
            <a:ext cx="1802354" cy="933750"/>
          </a:xfrm>
          <a:prstGeom prst="rect">
            <a:avLst/>
          </a:prstGeom>
          <a:blipFill>
            <a:blip r:embed="rId2" cstate="print"/>
            <a:stretch>
              <a:fillRect/>
            </a:stretch>
          </a:blipFill>
        </p:spPr>
        <p:txBody>
          <a:bodyPr wrap="square" lIns="0" tIns="0" rIns="0" bIns="0" rtlCol="0"/>
          <a:lstStyle/>
          <a:p>
            <a:endParaRPr sz="1350"/>
          </a:p>
        </p:txBody>
      </p:sp>
      <p:pic>
        <p:nvPicPr>
          <p:cNvPr id="12" name="图片 11"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3" name="矩形 12"/>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2、pinia</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970146"/>
            <a:ext cx="6545580" cy="1077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pinia是一个Vue状态管理工具</a:t>
            </a:r>
            <a:r>
              <a:rPr lang="zh-CN" sz="1600" dirty="0">
                <a:solidFill>
                  <a:schemeClr val="tx1">
                    <a:lumMod val="85000"/>
                    <a:lumOff val="15000"/>
                  </a:schemeClr>
                </a:solidFill>
                <a:latin typeface="Helvetica"/>
                <a:ea typeface="宋体" panose="02010600030101010101" pitchFamily="2" charset="-122"/>
                <a:cs typeface="Helvetica"/>
              </a:rPr>
              <a:t>（统一管理和维护各个vue组件的可变化状态）</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它和vuex有很多相似的地方</a:t>
            </a:r>
            <a:r>
              <a:rPr sz="1600" dirty="0">
                <a:solidFill>
                  <a:schemeClr val="tx1">
                    <a:lumMod val="85000"/>
                    <a:lumOff val="15000"/>
                  </a:schemeClr>
                </a:solidFill>
                <a:latin typeface="Helvetica"/>
                <a:cs typeface="Helvetica"/>
              </a:rPr>
              <a:t>。本质上他是vuex团队核心成员开发的，在vuex上面提出了一些改进，pinia对于typescript的支持性更好，友好的devTools支持，pinia只有1kb，简化了很多方法的写法</a:t>
            </a:r>
            <a:r>
              <a:rPr sz="1600" dirty="0" smtClean="0">
                <a:solidFill>
                  <a:schemeClr val="tx1">
                    <a:lumMod val="85000"/>
                    <a:lumOff val="15000"/>
                  </a:schemeClr>
                </a:solidFill>
                <a:latin typeface="Helvetica"/>
                <a:cs typeface="Helvetica"/>
              </a:rPr>
              <a:t>。</a:t>
            </a:r>
            <a:endParaRPr sz="16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cstate="print"/>
          <a:stretch>
            <a:fillRect/>
          </a:stretch>
        </p:blipFill>
        <p:spPr>
          <a:xfrm>
            <a:off x="2430780" y="2197100"/>
            <a:ext cx="4282440" cy="2656840"/>
          </a:xfrm>
          <a:prstGeom prst="rect">
            <a:avLst/>
          </a:prstGeom>
        </p:spPr>
      </p:pic>
    </p:spTree>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1026034"/>
            <a:ext cx="8301038" cy="1702389"/>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我们会发现interface和</a:t>
            </a:r>
            <a:r>
              <a:rPr sz="1350" spc="-4" dirty="0">
                <a:solidFill>
                  <a:srgbClr val="404040"/>
                </a:solidFill>
                <a:latin typeface="微软雅黑" panose="020B0503020204020204" charset="-122"/>
                <a:cs typeface="微软雅黑" panose="020B0503020204020204" charset="-122"/>
              </a:rPr>
              <a:t>type</a:t>
            </a:r>
            <a:r>
              <a:rPr sz="1350" dirty="0">
                <a:solidFill>
                  <a:srgbClr val="404040"/>
                </a:solidFill>
                <a:latin typeface="微软雅黑" panose="020B0503020204020204" charset="-122"/>
                <a:cs typeface="微软雅黑" panose="020B0503020204020204" charset="-122"/>
              </a:rPr>
              <a:t>都可以用来定义对象类型，那么在开发中定义对象类型时，到底选择哪一个呢？</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如果是定义非对象类型，通常推荐使用</a:t>
            </a:r>
            <a:r>
              <a:rPr sz="1350" spc="-4" dirty="0">
                <a:solidFill>
                  <a:srgbClr val="404040"/>
                </a:solidFill>
                <a:latin typeface="微软雅黑" panose="020B0503020204020204" charset="-122"/>
                <a:cs typeface="微软雅黑" panose="020B0503020204020204" charset="-122"/>
              </a:rPr>
              <a:t>type，</a:t>
            </a:r>
            <a:r>
              <a:rPr sz="1350" dirty="0">
                <a:solidFill>
                  <a:srgbClr val="404040"/>
                </a:solidFill>
                <a:latin typeface="微软雅黑" panose="020B0503020204020204" charset="-122"/>
                <a:cs typeface="微软雅黑" panose="020B0503020204020204" charset="-122"/>
              </a:rPr>
              <a:t>比如</a:t>
            </a:r>
            <a:r>
              <a:rPr sz="1350" spc="-4" dirty="0">
                <a:solidFill>
                  <a:srgbClr val="404040"/>
                </a:solidFill>
                <a:latin typeface="微软雅黑" panose="020B0503020204020204" charset="-122"/>
                <a:cs typeface="微软雅黑" panose="020B0503020204020204" charset="-122"/>
              </a:rPr>
              <a:t>Direction</a:t>
            </a:r>
            <a:r>
              <a:rPr sz="1350" dirty="0">
                <a:solidFill>
                  <a:srgbClr val="404040"/>
                </a:solidFill>
                <a:latin typeface="微软雅黑" panose="020B0503020204020204" charset="-122"/>
                <a:cs typeface="微软雅黑" panose="020B0503020204020204" charset="-122"/>
              </a:rPr>
              <a:t>、</a:t>
            </a:r>
            <a:r>
              <a:rPr sz="1350" spc="-4" dirty="0">
                <a:solidFill>
                  <a:srgbClr val="404040"/>
                </a:solidFill>
                <a:latin typeface="微软雅黑" panose="020B0503020204020204" charset="-122"/>
                <a:cs typeface="微软雅黑" panose="020B0503020204020204" charset="-122"/>
              </a:rPr>
              <a:t>Alignment</a:t>
            </a:r>
            <a:r>
              <a:rPr sz="1350" dirty="0">
                <a:solidFill>
                  <a:srgbClr val="404040"/>
                </a:solidFill>
                <a:latin typeface="微软雅黑" panose="020B0503020204020204" charset="-122"/>
                <a:cs typeface="微软雅黑" panose="020B0503020204020204" charset="-122"/>
              </a:rPr>
              <a:t>、一些Function；</a:t>
            </a:r>
            <a:endParaRPr sz="1350">
              <a:latin typeface="微软雅黑" panose="020B0503020204020204" charset="-122"/>
              <a:cs typeface="微软雅黑" panose="020B0503020204020204" charset="-122"/>
            </a:endParaRPr>
          </a:p>
          <a:p>
            <a:pPr marL="180975" indent="-171450">
              <a:spcBef>
                <a:spcPts val="153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如果是定义对象类型，那么他们是有区别的：</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interface 可以重复的对某个接口来定义属性和方法；</a:t>
            </a:r>
            <a:endParaRPr sz="1350">
              <a:latin typeface="微软雅黑" panose="020B0503020204020204" charset="-122"/>
              <a:cs typeface="微软雅黑" panose="020B0503020204020204" charset="-122"/>
            </a:endParaRPr>
          </a:p>
          <a:p>
            <a:pPr marL="412115" lvl="1" indent="-176530">
              <a:spcBef>
                <a:spcPts val="115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而</a:t>
            </a:r>
            <a:r>
              <a:rPr sz="1350" spc="-4" dirty="0">
                <a:solidFill>
                  <a:srgbClr val="404040"/>
                </a:solidFill>
                <a:latin typeface="微软雅黑" panose="020B0503020204020204" charset="-122"/>
                <a:cs typeface="微软雅黑" panose="020B0503020204020204" charset="-122"/>
              </a:rPr>
              <a:t>type</a:t>
            </a:r>
            <a:r>
              <a:rPr sz="1350" dirty="0">
                <a:solidFill>
                  <a:srgbClr val="404040"/>
                </a:solidFill>
                <a:latin typeface="微软雅黑" panose="020B0503020204020204" charset="-122"/>
                <a:cs typeface="微软雅黑" panose="020B0503020204020204" charset="-122"/>
              </a:rPr>
              <a:t>定义的是别名，别名是不能重复的；</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3347561" cy="425116"/>
          </a:xfrm>
          <a:prstGeom prst="rect">
            <a:avLst/>
          </a:prstGeom>
        </p:spPr>
        <p:txBody>
          <a:bodyPr vert="horz" wrap="square" lIns="0" tIns="9525" rIns="0" bIns="0" rtlCol="0">
            <a:spAutoFit/>
          </a:bodyPr>
          <a:lstStyle/>
          <a:p>
            <a:pPr marL="9525">
              <a:spcBef>
                <a:spcPts val="75"/>
              </a:spcBef>
            </a:pPr>
            <a:r>
              <a:rPr spc="4" dirty="0"/>
              <a:t>interface</a:t>
            </a:r>
            <a:r>
              <a:rPr dirty="0"/>
              <a:t>和</a:t>
            </a:r>
            <a:r>
              <a:rPr spc="-4" dirty="0"/>
              <a:t>type</a:t>
            </a:r>
            <a:r>
              <a:rPr dirty="0"/>
              <a:t>区别</a:t>
            </a:r>
            <a:endParaRPr dirty="0"/>
          </a:p>
        </p:txBody>
      </p:sp>
      <p:sp>
        <p:nvSpPr>
          <p:cNvPr id="8" name="object 8"/>
          <p:cNvSpPr/>
          <p:nvPr/>
        </p:nvSpPr>
        <p:spPr>
          <a:xfrm>
            <a:off x="426193" y="2896716"/>
            <a:ext cx="2324303" cy="1733032"/>
          </a:xfrm>
          <a:prstGeom prst="rect">
            <a:avLst/>
          </a:prstGeom>
          <a:blipFill>
            <a:blip r:embed="rId1" cstate="print"/>
            <a:stretch>
              <a:fillRect/>
            </a:stretch>
          </a:blipFill>
        </p:spPr>
        <p:txBody>
          <a:bodyPr wrap="square" lIns="0" tIns="0" rIns="0" bIns="0" rtlCol="0"/>
          <a:lstStyle/>
          <a:p>
            <a:endParaRPr sz="1350"/>
          </a:p>
        </p:txBody>
      </p:sp>
      <p:sp>
        <p:nvSpPr>
          <p:cNvPr id="9" name="object 9"/>
          <p:cNvSpPr/>
          <p:nvPr/>
        </p:nvSpPr>
        <p:spPr>
          <a:xfrm>
            <a:off x="3158043" y="2805517"/>
            <a:ext cx="3849064" cy="1824230"/>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27622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接口中我们也可以定义可选属性：</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可选属性</a:t>
            </a:r>
            <a:endParaRPr dirty="0"/>
          </a:p>
        </p:txBody>
      </p:sp>
      <p:sp>
        <p:nvSpPr>
          <p:cNvPr id="8" name="object 8"/>
          <p:cNvSpPr/>
          <p:nvPr/>
        </p:nvSpPr>
        <p:spPr>
          <a:xfrm>
            <a:off x="357641" y="1364304"/>
            <a:ext cx="2954627" cy="3510937"/>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4"/>
            <a:ext cx="5050631" cy="579005"/>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接口中也可以定义只读属性：</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这样就意味着我们再初始化之后，这个值是不可以被修改的；</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只读属性</a:t>
            </a:r>
            <a:endParaRPr dirty="0"/>
          </a:p>
        </p:txBody>
      </p:sp>
      <p:sp>
        <p:nvSpPr>
          <p:cNvPr id="8" name="object 8"/>
          <p:cNvSpPr/>
          <p:nvPr/>
        </p:nvSpPr>
        <p:spPr>
          <a:xfrm>
            <a:off x="488307" y="1675948"/>
            <a:ext cx="2962579" cy="3267856"/>
          </a:xfrm>
          <a:prstGeom prst="rect">
            <a:avLst/>
          </a:prstGeom>
          <a:blipFill>
            <a:blip r:embed="rId1" cstate="print"/>
            <a:stretch>
              <a:fillRect/>
            </a:stretch>
          </a:blipFill>
        </p:spPr>
        <p:txBody>
          <a:bodyPr wrap="square" lIns="0" tIns="0" rIns="0" bIns="0" rtlCol="0"/>
          <a:lstStyle/>
          <a:p>
            <a:endParaRPr sz="1350"/>
          </a:p>
        </p:txBody>
      </p:sp>
      <p:sp>
        <p:nvSpPr>
          <p:cNvPr id="9" name="object 9"/>
          <p:cNvSpPr/>
          <p:nvPr/>
        </p:nvSpPr>
        <p:spPr>
          <a:xfrm>
            <a:off x="3670772" y="2303584"/>
            <a:ext cx="3573901" cy="1334998"/>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918591"/>
            <a:ext cx="8624888" cy="603499"/>
          </a:xfrm>
          <a:prstGeom prst="rect">
            <a:avLst/>
          </a:prstGeom>
        </p:spPr>
        <p:txBody>
          <a:bodyPr vert="horz" wrap="square" lIns="0" tIns="9525" rIns="0" bIns="0" rtlCol="0">
            <a:spAutoFit/>
          </a:bodyPr>
          <a:lstStyle/>
          <a:p>
            <a:pPr marL="180975" marR="3810" indent="-171450">
              <a:lnSpc>
                <a:spcPct val="152000"/>
              </a:lnSpc>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前面我们使用</a:t>
            </a:r>
            <a:r>
              <a:rPr sz="1350" spc="-4" dirty="0">
                <a:solidFill>
                  <a:srgbClr val="404040"/>
                </a:solidFill>
                <a:latin typeface="微软雅黑" panose="020B0503020204020204" charset="-122"/>
                <a:cs typeface="微软雅黑" panose="020B0503020204020204" charset="-122"/>
              </a:rPr>
              <a:t>i</a:t>
            </a:r>
            <a:r>
              <a:rPr sz="1350" dirty="0">
                <a:solidFill>
                  <a:srgbClr val="404040"/>
                </a:solidFill>
                <a:latin typeface="微软雅黑" panose="020B0503020204020204" charset="-122"/>
                <a:cs typeface="微软雅黑" panose="020B0503020204020204" charset="-122"/>
              </a:rPr>
              <a:t>n</a:t>
            </a:r>
            <a:r>
              <a:rPr sz="1350" spc="-11" dirty="0">
                <a:solidFill>
                  <a:srgbClr val="404040"/>
                </a:solidFill>
                <a:latin typeface="微软雅黑" panose="020B0503020204020204" charset="-122"/>
                <a:cs typeface="微软雅黑" panose="020B0503020204020204" charset="-122"/>
              </a:rPr>
              <a:t>t</a:t>
            </a:r>
            <a:r>
              <a:rPr sz="1350" dirty="0">
                <a:solidFill>
                  <a:srgbClr val="404040"/>
                </a:solidFill>
                <a:latin typeface="微软雅黑" panose="020B0503020204020204" charset="-122"/>
                <a:cs typeface="微软雅黑" panose="020B0503020204020204" charset="-122"/>
              </a:rPr>
              <a:t>e</a:t>
            </a:r>
            <a:r>
              <a:rPr sz="1350" spc="26" dirty="0">
                <a:solidFill>
                  <a:srgbClr val="404040"/>
                </a:solidFill>
                <a:latin typeface="微软雅黑" panose="020B0503020204020204" charset="-122"/>
                <a:cs typeface="微软雅黑" panose="020B0503020204020204" charset="-122"/>
              </a:rPr>
              <a:t>r</a:t>
            </a:r>
            <a:r>
              <a:rPr sz="1350" dirty="0">
                <a:solidFill>
                  <a:srgbClr val="404040"/>
                </a:solidFill>
                <a:latin typeface="微软雅黑" panose="020B0503020204020204" charset="-122"/>
                <a:cs typeface="微软雅黑" panose="020B0503020204020204" charset="-122"/>
              </a:rPr>
              <a:t>f</a:t>
            </a:r>
            <a:r>
              <a:rPr sz="1350" spc="4" dirty="0">
                <a:solidFill>
                  <a:srgbClr val="404040"/>
                </a:solidFill>
                <a:latin typeface="微软雅黑" panose="020B0503020204020204" charset="-122"/>
                <a:cs typeface="微软雅黑" panose="020B0503020204020204" charset="-122"/>
              </a:rPr>
              <a:t>a</a:t>
            </a:r>
            <a:r>
              <a:rPr sz="1350" spc="-4" dirty="0">
                <a:solidFill>
                  <a:srgbClr val="404040"/>
                </a:solidFill>
                <a:latin typeface="微软雅黑" panose="020B0503020204020204" charset="-122"/>
                <a:cs typeface="微软雅黑" panose="020B0503020204020204" charset="-122"/>
              </a:rPr>
              <a:t>c</a:t>
            </a:r>
            <a:r>
              <a:rPr sz="1350" dirty="0">
                <a:solidFill>
                  <a:srgbClr val="404040"/>
                </a:solidFill>
                <a:latin typeface="微软雅黑" panose="020B0503020204020204" charset="-122"/>
                <a:cs typeface="微软雅黑" panose="020B0503020204020204" charset="-122"/>
              </a:rPr>
              <a:t>e来定义对象类型，这个时候其中的属性名、类型、方法都是确定的，但是有时候我们会遇 到类似下面的对象：</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索引类型</a:t>
            </a:r>
            <a:endParaRPr dirty="0"/>
          </a:p>
        </p:txBody>
      </p:sp>
      <p:sp>
        <p:nvSpPr>
          <p:cNvPr id="8" name="object 8"/>
          <p:cNvSpPr/>
          <p:nvPr/>
        </p:nvSpPr>
        <p:spPr>
          <a:xfrm>
            <a:off x="385964" y="1910674"/>
            <a:ext cx="3320273" cy="2049725"/>
          </a:xfrm>
          <a:prstGeom prst="rect">
            <a:avLst/>
          </a:prstGeom>
          <a:blipFill>
            <a:blip r:embed="rId1" cstate="print"/>
            <a:stretch>
              <a:fillRect/>
            </a:stretch>
          </a:blipFill>
        </p:spPr>
        <p:txBody>
          <a:bodyPr wrap="square" lIns="0" tIns="0" rIns="0" bIns="0" rtlCol="0"/>
          <a:lstStyle/>
          <a:p>
            <a:endParaRPr sz="1350"/>
          </a:p>
        </p:txBody>
      </p:sp>
      <p:sp>
        <p:nvSpPr>
          <p:cNvPr id="9" name="object 9"/>
          <p:cNvSpPr/>
          <p:nvPr/>
        </p:nvSpPr>
        <p:spPr>
          <a:xfrm>
            <a:off x="4112937" y="1910674"/>
            <a:ext cx="3136042" cy="2214486"/>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7965281" cy="940642"/>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枚举类型是为数不多的</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特性有的特性之一：</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枚举其实就是将一组可能出现的值，一个个列举出来，定义在一个类型中，这个类型就是枚举类型；</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枚举允许开发者定义一组命名常量，常量可以是数字、字符串类型；</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2" y="214502"/>
            <a:ext cx="3214688" cy="425116"/>
          </a:xfrm>
          <a:prstGeom prst="rect">
            <a:avLst/>
          </a:prstGeom>
        </p:spPr>
        <p:txBody>
          <a:bodyPr vert="horz" wrap="square" lIns="0" tIns="9525" rIns="0" bIns="0" rtlCol="0">
            <a:spAutoFit/>
          </a:bodyPr>
          <a:lstStyle/>
          <a:p>
            <a:pPr marL="9525">
              <a:spcBef>
                <a:spcPts val="75"/>
              </a:spcBef>
            </a:pPr>
            <a:r>
              <a:rPr spc="-135" dirty="0"/>
              <a:t>T</a:t>
            </a:r>
            <a:r>
              <a:rPr spc="-8" dirty="0"/>
              <a:t>y</a:t>
            </a:r>
            <a:r>
              <a:rPr dirty="0"/>
              <a:t>p</a:t>
            </a:r>
            <a:r>
              <a:rPr spc="4" dirty="0"/>
              <a:t>e</a:t>
            </a:r>
            <a:r>
              <a:rPr spc="-4" dirty="0"/>
              <a:t>S</a:t>
            </a:r>
            <a:r>
              <a:rPr dirty="0"/>
              <a:t>c</a:t>
            </a:r>
            <a:r>
              <a:rPr spc="8" dirty="0"/>
              <a:t>r</a:t>
            </a:r>
            <a:r>
              <a:rPr spc="-4" dirty="0"/>
              <a:t>i</a:t>
            </a:r>
            <a:r>
              <a:rPr dirty="0"/>
              <a:t>p</a:t>
            </a:r>
            <a:r>
              <a:rPr spc="-4" dirty="0"/>
              <a:t>t</a:t>
            </a:r>
            <a:r>
              <a:rPr dirty="0"/>
              <a:t>枚举类型</a:t>
            </a:r>
            <a:endParaRPr dirty="0"/>
          </a:p>
        </p:txBody>
      </p:sp>
      <p:sp>
        <p:nvSpPr>
          <p:cNvPr id="8" name="object 8"/>
          <p:cNvSpPr/>
          <p:nvPr/>
        </p:nvSpPr>
        <p:spPr>
          <a:xfrm>
            <a:off x="628549" y="2802478"/>
            <a:ext cx="1844708" cy="1267817"/>
          </a:xfrm>
          <a:prstGeom prst="rect">
            <a:avLst/>
          </a:prstGeom>
          <a:blipFill>
            <a:blip r:embed="rId1" cstate="print"/>
            <a:stretch>
              <a:fillRect/>
            </a:stretch>
          </a:blipFill>
        </p:spPr>
        <p:txBody>
          <a:bodyPr wrap="square" lIns="0" tIns="0" rIns="0" bIns="0" rtlCol="0"/>
          <a:lstStyle/>
          <a:p>
            <a:endParaRPr sz="1350"/>
          </a:p>
        </p:txBody>
      </p:sp>
      <p:sp>
        <p:nvSpPr>
          <p:cNvPr id="9" name="object 9"/>
          <p:cNvSpPr/>
          <p:nvPr/>
        </p:nvSpPr>
        <p:spPr>
          <a:xfrm>
            <a:off x="2969371" y="2031805"/>
            <a:ext cx="3205258" cy="2911999"/>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1026034"/>
            <a:ext cx="7091363" cy="1249701"/>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虽然any是可以的，</a:t>
            </a:r>
            <a:r>
              <a:rPr sz="1200" dirty="0">
                <a:solidFill>
                  <a:srgbClr val="404040"/>
                </a:solidFill>
                <a:latin typeface="微软雅黑" panose="020B0503020204020204" charset="-122"/>
                <a:cs typeface="微软雅黑" panose="020B0503020204020204" charset="-122"/>
              </a:rPr>
              <a:t>但是定义为any的时候，我们其实已经丢失了类型信息：</a:t>
            </a:r>
            <a:endParaRPr sz="1200">
              <a:latin typeface="微软雅黑" panose="020B0503020204020204" charset="-122"/>
              <a:cs typeface="微软雅黑" panose="020B0503020204020204" charset="-122"/>
            </a:endParaRPr>
          </a:p>
          <a:p>
            <a:pPr marL="412115" lvl="1" indent="-176530">
              <a:spcBef>
                <a:spcPts val="1140"/>
              </a:spcBef>
              <a:buFont typeface="Wingdings" panose="05000000000000000000"/>
              <a:buChar char=""/>
              <a:tabLst>
                <a:tab pos="411480" algn="l"/>
              </a:tabLst>
            </a:pPr>
            <a:r>
              <a:rPr sz="1200" dirty="0">
                <a:solidFill>
                  <a:srgbClr val="404040"/>
                </a:solidFill>
                <a:latin typeface="微软雅黑" panose="020B0503020204020204" charset="-122"/>
                <a:cs typeface="微软雅黑" panose="020B0503020204020204" charset="-122"/>
              </a:rPr>
              <a:t>比如我们传入的是一个number，那么我们希望返回的可不是any类型，而是number类型；</a:t>
            </a:r>
            <a:endParaRPr sz="1200">
              <a:latin typeface="微软雅黑" panose="020B0503020204020204" charset="-122"/>
              <a:cs typeface="微软雅黑" panose="020B0503020204020204" charset="-122"/>
            </a:endParaRPr>
          </a:p>
          <a:p>
            <a:pPr marL="412115" lvl="1" indent="-176530">
              <a:spcBef>
                <a:spcPts val="1115"/>
              </a:spcBef>
              <a:buFont typeface="Wingdings" panose="05000000000000000000"/>
              <a:buChar char=""/>
              <a:tabLst>
                <a:tab pos="411480" algn="l"/>
              </a:tabLst>
            </a:pPr>
            <a:r>
              <a:rPr sz="1200" dirty="0">
                <a:solidFill>
                  <a:srgbClr val="404040"/>
                </a:solidFill>
                <a:latin typeface="微软雅黑" panose="020B0503020204020204" charset="-122"/>
                <a:cs typeface="微软雅黑" panose="020B0503020204020204" charset="-122"/>
              </a:rPr>
              <a:t>所以，我们需要在函数中可以捕获到参数的类型是numb</a:t>
            </a:r>
            <a:r>
              <a:rPr sz="1200" spc="4" dirty="0">
                <a:solidFill>
                  <a:srgbClr val="404040"/>
                </a:solidFill>
                <a:latin typeface="微软雅黑" panose="020B0503020204020204" charset="-122"/>
                <a:cs typeface="微软雅黑" panose="020B0503020204020204" charset="-122"/>
              </a:rPr>
              <a:t>e</a:t>
            </a:r>
            <a:r>
              <a:rPr sz="1200" dirty="0">
                <a:solidFill>
                  <a:srgbClr val="404040"/>
                </a:solidFill>
                <a:latin typeface="微软雅黑" panose="020B0503020204020204" charset="-122"/>
                <a:cs typeface="微软雅黑" panose="020B0503020204020204" charset="-122"/>
              </a:rPr>
              <a:t>r，并且同时使用它来作为返回值的类型；</a:t>
            </a:r>
            <a:endParaRPr sz="1200">
              <a:latin typeface="微软雅黑" panose="020B0503020204020204" charset="-122"/>
              <a:cs typeface="微软雅黑" panose="020B0503020204020204" charset="-122"/>
            </a:endParaRPr>
          </a:p>
          <a:p>
            <a:pPr lvl="1">
              <a:spcBef>
                <a:spcPts val="30"/>
              </a:spcBef>
              <a:buClr>
                <a:srgbClr val="404040"/>
              </a:buClr>
              <a:buFont typeface="Wingdings" panose="05000000000000000000"/>
              <a:buChar char=""/>
            </a:pPr>
            <a:endParaRPr sz="1275">
              <a:latin typeface="Times New Roman" panose="02020603050405020304"/>
              <a:cs typeface="Times New Roman" panose="02020603050405020304"/>
            </a:endParaRPr>
          </a:p>
          <a:p>
            <a:pPr marL="180975" indent="-171450">
              <a:buFont typeface="Wingdings" panose="05000000000000000000"/>
              <a:buChar char=""/>
              <a:tabLst>
                <a:tab pos="180975" algn="l"/>
              </a:tabLst>
            </a:pPr>
            <a:r>
              <a:rPr sz="1200" dirty="0">
                <a:solidFill>
                  <a:srgbClr val="404040"/>
                </a:solidFill>
                <a:latin typeface="微软雅黑" panose="020B0503020204020204" charset="-122"/>
                <a:cs typeface="微软雅黑" panose="020B0503020204020204" charset="-122"/>
              </a:rPr>
              <a:t>我们需要在这里使用一种特性的变量</a:t>
            </a:r>
            <a:r>
              <a:rPr sz="1200" spc="-8" dirty="0">
                <a:solidFill>
                  <a:srgbClr val="404040"/>
                </a:solidFill>
                <a:latin typeface="微软雅黑" panose="020B0503020204020204" charset="-122"/>
                <a:cs typeface="微软雅黑" panose="020B0503020204020204" charset="-122"/>
              </a:rPr>
              <a:t> </a:t>
            </a:r>
            <a:r>
              <a:rPr sz="1200" dirty="0">
                <a:solidFill>
                  <a:srgbClr val="404040"/>
                </a:solidFill>
                <a:latin typeface="微软雅黑" panose="020B0503020204020204" charset="-122"/>
                <a:cs typeface="微软雅黑" panose="020B0503020204020204" charset="-122"/>
              </a:rPr>
              <a:t>-</a:t>
            </a:r>
            <a:r>
              <a:rPr sz="1200" spc="-8" dirty="0">
                <a:solidFill>
                  <a:srgbClr val="404040"/>
                </a:solidFill>
                <a:latin typeface="微软雅黑" panose="020B0503020204020204" charset="-122"/>
                <a:cs typeface="微软雅黑" panose="020B0503020204020204" charset="-122"/>
              </a:rPr>
              <a:t> </a:t>
            </a:r>
            <a:r>
              <a:rPr sz="1200" dirty="0">
                <a:solidFill>
                  <a:srgbClr val="404040"/>
                </a:solidFill>
                <a:latin typeface="微软雅黑" panose="020B0503020204020204" charset="-122"/>
                <a:cs typeface="微软雅黑" panose="020B0503020204020204" charset="-122"/>
              </a:rPr>
              <a:t>类型变量（type</a:t>
            </a:r>
            <a:r>
              <a:rPr sz="1200" spc="-4" dirty="0">
                <a:solidFill>
                  <a:srgbClr val="404040"/>
                </a:solidFill>
                <a:latin typeface="微软雅黑" panose="020B0503020204020204" charset="-122"/>
                <a:cs typeface="微软雅黑" panose="020B0503020204020204" charset="-122"/>
              </a:rPr>
              <a:t> variable），</a:t>
            </a:r>
            <a:r>
              <a:rPr sz="1200" dirty="0">
                <a:solidFill>
                  <a:srgbClr val="404040"/>
                </a:solidFill>
                <a:latin typeface="微软雅黑" panose="020B0503020204020204" charset="-122"/>
                <a:cs typeface="微软雅黑" panose="020B0503020204020204" charset="-122"/>
              </a:rPr>
              <a:t>它作用于类型，而不是值：</a:t>
            </a:r>
            <a:endParaRPr sz="1200">
              <a:latin typeface="微软雅黑" panose="020B0503020204020204" charset="-122"/>
              <a:cs typeface="微软雅黑" panose="020B0503020204020204" charset="-122"/>
            </a:endParaRPr>
          </a:p>
        </p:txBody>
      </p:sp>
      <p:sp>
        <p:nvSpPr>
          <p:cNvPr id="7" name="object 7"/>
          <p:cNvSpPr txBox="1"/>
          <p:nvPr/>
        </p:nvSpPr>
        <p:spPr>
          <a:xfrm>
            <a:off x="202934" y="3177921"/>
            <a:ext cx="6550819" cy="1194558"/>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200" b="1" dirty="0">
                <a:solidFill>
                  <a:srgbClr val="404040"/>
                </a:solidFill>
                <a:latin typeface="微软雅黑" panose="020B0503020204020204" charset="-122"/>
                <a:cs typeface="微软雅黑" panose="020B0503020204020204" charset="-122"/>
              </a:rPr>
              <a:t>这里我们可以使用两种方式来调用它：</a:t>
            </a:r>
            <a:endParaRPr sz="1200">
              <a:latin typeface="微软雅黑" panose="020B0503020204020204" charset="-122"/>
              <a:cs typeface="微软雅黑" panose="020B0503020204020204" charset="-122"/>
            </a:endParaRPr>
          </a:p>
          <a:p>
            <a:pPr marL="412115" lvl="1" indent="-176530">
              <a:spcBef>
                <a:spcPts val="1115"/>
              </a:spcBef>
              <a:buFont typeface="Wingdings" panose="05000000000000000000"/>
              <a:buChar char=""/>
              <a:tabLst>
                <a:tab pos="411480" algn="l"/>
              </a:tabLst>
            </a:pPr>
            <a:r>
              <a:rPr sz="1200" dirty="0">
                <a:solidFill>
                  <a:srgbClr val="404040"/>
                </a:solidFill>
                <a:latin typeface="微软雅黑" panose="020B0503020204020204" charset="-122"/>
                <a:cs typeface="微软雅黑" panose="020B0503020204020204" charset="-122"/>
              </a:rPr>
              <a:t>方式一：通过</a:t>
            </a:r>
            <a:r>
              <a:rPr sz="1200" spc="-4" dirty="0">
                <a:solidFill>
                  <a:srgbClr val="404040"/>
                </a:solidFill>
                <a:latin typeface="微软雅黑" panose="020B0503020204020204" charset="-122"/>
                <a:cs typeface="微软雅黑" panose="020B0503020204020204" charset="-122"/>
              </a:rPr>
              <a:t> </a:t>
            </a:r>
            <a:r>
              <a:rPr sz="1200" dirty="0">
                <a:solidFill>
                  <a:srgbClr val="404040"/>
                </a:solidFill>
                <a:latin typeface="微软雅黑" panose="020B0503020204020204" charset="-122"/>
                <a:cs typeface="微软雅黑" panose="020B0503020204020204" charset="-122"/>
              </a:rPr>
              <a:t>&lt;类型&gt; 的方式将类型传递给函数；</a:t>
            </a:r>
            <a:endParaRPr sz="1200">
              <a:latin typeface="微软雅黑" panose="020B0503020204020204" charset="-122"/>
              <a:cs typeface="微软雅黑" panose="020B0503020204020204" charset="-122"/>
            </a:endParaRPr>
          </a:p>
          <a:p>
            <a:pPr marL="412115" lvl="1" indent="-176530">
              <a:spcBef>
                <a:spcPts val="1100"/>
              </a:spcBef>
              <a:buFont typeface="Wingdings" panose="05000000000000000000"/>
              <a:buChar char=""/>
              <a:tabLst>
                <a:tab pos="411480" algn="l"/>
              </a:tabLst>
            </a:pPr>
            <a:r>
              <a:rPr sz="1200" dirty="0">
                <a:solidFill>
                  <a:srgbClr val="404040"/>
                </a:solidFill>
                <a:latin typeface="微软雅黑" panose="020B0503020204020204" charset="-122"/>
                <a:cs typeface="微软雅黑" panose="020B0503020204020204" charset="-122"/>
              </a:rPr>
              <a:t>方式二：通过类型推到，自动推到出我们传入变量的类型：</a:t>
            </a:r>
            <a:endParaRPr sz="1200">
              <a:latin typeface="微软雅黑" panose="020B0503020204020204" charset="-122"/>
              <a:cs typeface="微软雅黑" panose="020B0503020204020204" charset="-122"/>
            </a:endParaRPr>
          </a:p>
          <a:p>
            <a:pPr marL="609600" lvl="2" indent="-190500">
              <a:spcBef>
                <a:spcPts val="1110"/>
              </a:spcBef>
              <a:buFont typeface="Wingdings" panose="05000000000000000000"/>
              <a:buChar char=""/>
              <a:tabLst>
                <a:tab pos="609600" algn="l"/>
              </a:tabLst>
            </a:pPr>
            <a:r>
              <a:rPr sz="1200" dirty="0">
                <a:solidFill>
                  <a:srgbClr val="404040"/>
                </a:solidFill>
                <a:latin typeface="微软雅黑" panose="020B0503020204020204" charset="-122"/>
                <a:cs typeface="微软雅黑" panose="020B0503020204020204" charset="-122"/>
              </a:rPr>
              <a:t>在这里会推导出它们是</a:t>
            </a:r>
            <a:r>
              <a:rPr sz="1200" spc="-64" dirty="0">
                <a:solidFill>
                  <a:srgbClr val="404040"/>
                </a:solidFill>
                <a:latin typeface="微软雅黑" panose="020B0503020204020204" charset="-122"/>
                <a:cs typeface="微软雅黑" panose="020B0503020204020204" charset="-122"/>
              </a:rPr>
              <a:t> </a:t>
            </a:r>
            <a:r>
              <a:rPr sz="1200" dirty="0">
                <a:solidFill>
                  <a:srgbClr val="404040"/>
                </a:solidFill>
                <a:latin typeface="微软雅黑" panose="020B0503020204020204" charset="-122"/>
                <a:cs typeface="微软雅黑" panose="020B0503020204020204" charset="-122"/>
              </a:rPr>
              <a:t>字面量类型</a:t>
            </a:r>
            <a:r>
              <a:rPr sz="1350" dirty="0">
                <a:solidFill>
                  <a:srgbClr val="404040"/>
                </a:solidFill>
                <a:latin typeface="微软雅黑" panose="020B0503020204020204" charset="-122"/>
                <a:cs typeface="微软雅黑" panose="020B0503020204020204" charset="-122"/>
              </a:rPr>
              <a:t>的，因为字面量类型对于我们的函数也是适用的</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3105150" cy="425116"/>
          </a:xfrm>
          <a:prstGeom prst="rect">
            <a:avLst/>
          </a:prstGeom>
        </p:spPr>
        <p:txBody>
          <a:bodyPr vert="horz" wrap="square" lIns="0" tIns="9525" rIns="0" bIns="0" rtlCol="0">
            <a:spAutoFit/>
          </a:bodyPr>
          <a:lstStyle/>
          <a:p>
            <a:pPr marL="9525">
              <a:spcBef>
                <a:spcPts val="75"/>
              </a:spcBef>
            </a:pPr>
            <a:r>
              <a:rPr dirty="0"/>
              <a:t>泛型实现类型参数化</a:t>
            </a:r>
            <a:endParaRPr dirty="0"/>
          </a:p>
        </p:txBody>
      </p:sp>
      <p:sp>
        <p:nvSpPr>
          <p:cNvPr id="9" name="object 9"/>
          <p:cNvSpPr/>
          <p:nvPr/>
        </p:nvSpPr>
        <p:spPr>
          <a:xfrm>
            <a:off x="431563" y="2372184"/>
            <a:ext cx="3537322" cy="727636"/>
          </a:xfrm>
          <a:prstGeom prst="rect">
            <a:avLst/>
          </a:prstGeom>
          <a:blipFill>
            <a:blip r:embed="rId1" cstate="print"/>
            <a:stretch>
              <a:fillRect/>
            </a:stretch>
          </a:blipFill>
        </p:spPr>
        <p:txBody>
          <a:bodyPr wrap="square" lIns="0" tIns="0" rIns="0" bIns="0" rtlCol="0"/>
          <a:lstStyle/>
          <a:p>
            <a:endParaRPr sz="1350"/>
          </a:p>
        </p:txBody>
      </p:sp>
      <p:sp>
        <p:nvSpPr>
          <p:cNvPr id="10" name="object 10"/>
          <p:cNvSpPr/>
          <p:nvPr/>
        </p:nvSpPr>
        <p:spPr>
          <a:xfrm>
            <a:off x="488815" y="4529017"/>
            <a:ext cx="1765570" cy="470818"/>
          </a:xfrm>
          <a:prstGeom prst="rect">
            <a:avLst/>
          </a:prstGeom>
          <a:blipFill>
            <a:blip r:embed="rId2" cstate="print"/>
            <a:stretch>
              <a:fillRect/>
            </a:stretch>
          </a:blipFill>
        </p:spPr>
        <p:txBody>
          <a:bodyPr wrap="square" lIns="0" tIns="0" rIns="0" bIns="0" rtlCol="0"/>
          <a:lstStyle/>
          <a:p>
            <a:endParaRPr sz="1350"/>
          </a:p>
        </p:txBody>
      </p:sp>
      <p:sp>
        <p:nvSpPr>
          <p:cNvPr id="11" name="object 11"/>
          <p:cNvSpPr/>
          <p:nvPr/>
        </p:nvSpPr>
        <p:spPr>
          <a:xfrm>
            <a:off x="2737525" y="4529017"/>
            <a:ext cx="1172994" cy="461866"/>
          </a:xfrm>
          <a:prstGeom prst="rect">
            <a:avLst/>
          </a:prstGeom>
          <a:blipFill>
            <a:blip r:embed="rId3" cstate="print"/>
            <a:stretch>
              <a:fillRect/>
            </a:stretch>
          </a:blipFill>
        </p:spPr>
        <p:txBody>
          <a:bodyPr wrap="square" lIns="0" tIns="0" rIns="0" bIns="0" rtlCol="0"/>
          <a:lstStyle/>
          <a:p>
            <a:endParaRPr sz="1350"/>
          </a:p>
        </p:txBody>
      </p:sp>
      <p:pic>
        <p:nvPicPr>
          <p:cNvPr id="12" name="图片 11"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3" name="矩形 12"/>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327660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在定义接口的时候我们也可以使用泛型：</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泛型接口</a:t>
            </a:r>
            <a:endParaRPr dirty="0"/>
          </a:p>
        </p:txBody>
      </p:sp>
      <p:sp>
        <p:nvSpPr>
          <p:cNvPr id="8" name="object 8"/>
          <p:cNvSpPr/>
          <p:nvPr/>
        </p:nvSpPr>
        <p:spPr>
          <a:xfrm>
            <a:off x="495903" y="1593810"/>
            <a:ext cx="3941425" cy="2848542"/>
          </a:xfrm>
          <a:prstGeom prst="rect">
            <a:avLst/>
          </a:prstGeom>
          <a:blipFill>
            <a:blip r:embed="rId1" cstate="print"/>
            <a:stretch>
              <a:fillRect/>
            </a:stretch>
          </a:blipFill>
        </p:spPr>
        <p:txBody>
          <a:bodyPr wrap="square" lIns="0" tIns="0" rIns="0" bIns="0" rtlCol="0"/>
          <a:lstStyle/>
          <a:p>
            <a:endParaRPr sz="1350"/>
          </a:p>
        </p:txBody>
      </p:sp>
      <p:sp>
        <p:nvSpPr>
          <p:cNvPr id="9" name="object 9"/>
          <p:cNvSpPr/>
          <p:nvPr/>
        </p:nvSpPr>
        <p:spPr>
          <a:xfrm>
            <a:off x="4706671" y="2118097"/>
            <a:ext cx="2929268" cy="1036613"/>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24193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我们也可以编写一个泛型类：</a:t>
            </a:r>
            <a:endParaRPr sz="1350">
              <a:latin typeface="微软雅黑" panose="020B0503020204020204" charset="-122"/>
              <a:cs typeface="微软雅黑" panose="020B0503020204020204" charset="-122"/>
            </a:endParaRPr>
          </a:p>
        </p:txBody>
      </p:sp>
      <p:sp>
        <p:nvSpPr>
          <p:cNvPr id="7" name="object 7"/>
          <p:cNvSpPr txBox="1"/>
          <p:nvPr/>
        </p:nvSpPr>
        <p:spPr>
          <a:xfrm>
            <a:off x="985043" y="214502"/>
            <a:ext cx="1047750" cy="425116"/>
          </a:xfrm>
          <a:prstGeom prst="rect">
            <a:avLst/>
          </a:prstGeom>
        </p:spPr>
        <p:txBody>
          <a:bodyPr vert="horz" wrap="square" lIns="0" tIns="9525" rIns="0" bIns="0" rtlCol="0">
            <a:spAutoFit/>
          </a:bodyPr>
          <a:lstStyle/>
          <a:p>
            <a:pPr marL="9525">
              <a:spcBef>
                <a:spcPts val="75"/>
              </a:spcBef>
            </a:pPr>
            <a:r>
              <a:rPr sz="2700" b="1" dirty="0">
                <a:solidFill>
                  <a:srgbClr val="404040"/>
                </a:solidFill>
                <a:latin typeface="微软雅黑" panose="020B0503020204020204" charset="-122"/>
                <a:cs typeface="微软雅黑" panose="020B0503020204020204" charset="-122"/>
              </a:rPr>
              <a:t>泛型类</a:t>
            </a:r>
            <a:endParaRPr sz="2700">
              <a:latin typeface="微软雅黑" panose="020B0503020204020204" charset="-122"/>
              <a:cs typeface="微软雅黑" panose="020B0503020204020204" charset="-122"/>
            </a:endParaRPr>
          </a:p>
        </p:txBody>
      </p:sp>
      <p:sp>
        <p:nvSpPr>
          <p:cNvPr id="8" name="object 8"/>
          <p:cNvSpPr/>
          <p:nvPr/>
        </p:nvSpPr>
        <p:spPr>
          <a:xfrm>
            <a:off x="370461" y="1425806"/>
            <a:ext cx="4882474" cy="3284427"/>
          </a:xfrm>
          <a:prstGeom prst="rect">
            <a:avLst/>
          </a:prstGeom>
          <a:blipFill>
            <a:blip r:embed="rId1"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4488180" cy="979114"/>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spc="-4" dirty="0">
                <a:solidFill>
                  <a:srgbClr val="404040"/>
                </a:solidFill>
                <a:latin typeface="微软雅黑" panose="020B0503020204020204" charset="-122"/>
                <a:cs typeface="微软雅黑" panose="020B0503020204020204" charset="-122"/>
              </a:rPr>
              <a:t>tsconfig.json</a:t>
            </a:r>
            <a:r>
              <a:rPr sz="1350" dirty="0">
                <a:solidFill>
                  <a:srgbClr val="404040"/>
                </a:solidFill>
                <a:latin typeface="微软雅黑" panose="020B0503020204020204" charset="-122"/>
                <a:cs typeface="微软雅黑" panose="020B0503020204020204" charset="-122"/>
              </a:rPr>
              <a:t>是用于配置</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编译时的配置选项：</a:t>
            </a:r>
            <a:endParaRPr sz="1350">
              <a:latin typeface="微软雅黑" panose="020B0503020204020204" charset="-122"/>
              <a:cs typeface="微软雅黑" panose="020B0503020204020204" charset="-122"/>
            </a:endParaRPr>
          </a:p>
          <a:p>
            <a:pPr marL="412115" lvl="1" indent="-176530">
              <a:spcBef>
                <a:spcPts val="1225"/>
              </a:spcBef>
              <a:buClr>
                <a:srgbClr val="404040"/>
              </a:buClr>
              <a:buFont typeface="Wingdings" panose="05000000000000000000"/>
              <a:buChar char=""/>
              <a:tabLst>
                <a:tab pos="411480" algn="l"/>
              </a:tabLst>
            </a:pPr>
            <a:r>
              <a:rPr sz="1350" u="sng" spc="-4" dirty="0">
                <a:solidFill>
                  <a:srgbClr val="AD1F1F"/>
                </a:solidFill>
                <a:uFill>
                  <a:solidFill>
                    <a:srgbClr val="AD1F1F"/>
                  </a:solidFill>
                </a:uFill>
                <a:latin typeface="微软雅黑" panose="020B0503020204020204" charset="-122"/>
                <a:cs typeface="微软雅黑" panose="020B0503020204020204" charset="-122"/>
              </a:rPr>
              <a:t>https://</a:t>
            </a:r>
            <a:r>
              <a:rPr sz="1350" u="sng" spc="-4" dirty="0">
                <a:solidFill>
                  <a:srgbClr val="AD1F1F"/>
                </a:solidFill>
                <a:uFill>
                  <a:solidFill>
                    <a:srgbClr val="AD1F1F"/>
                  </a:solidFill>
                </a:uFill>
                <a:latin typeface="微软雅黑" panose="020B0503020204020204" charset="-122"/>
                <a:cs typeface="微软雅黑" panose="020B0503020204020204" charset="-122"/>
                <a:hlinkClick r:id="rId1"/>
              </a:rPr>
              <a:t>www.typescriptlang.org/tsconfig</a:t>
            </a:r>
            <a:endParaRPr sz="1350">
              <a:latin typeface="微软雅黑" panose="020B0503020204020204" charset="-122"/>
              <a:cs typeface="微软雅黑" panose="020B0503020204020204" charset="-122"/>
            </a:endParaRPr>
          </a:p>
          <a:p>
            <a:pPr marL="180975" indent="-171450">
              <a:spcBef>
                <a:spcPts val="153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我们这里讲解几个比较常见的：</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2926556" cy="425116"/>
          </a:xfrm>
          <a:prstGeom prst="rect">
            <a:avLst/>
          </a:prstGeom>
        </p:spPr>
        <p:txBody>
          <a:bodyPr vert="horz" wrap="square" lIns="0" tIns="9525" rIns="0" bIns="0" rtlCol="0">
            <a:spAutoFit/>
          </a:bodyPr>
          <a:lstStyle/>
          <a:p>
            <a:pPr marL="9525">
              <a:spcBef>
                <a:spcPts val="75"/>
              </a:spcBef>
            </a:pPr>
            <a:r>
              <a:rPr spc="-4" dirty="0"/>
              <a:t>tsconfig.json</a:t>
            </a:r>
            <a:r>
              <a:rPr dirty="0"/>
              <a:t>文件</a:t>
            </a:r>
            <a:endParaRPr dirty="0"/>
          </a:p>
        </p:txBody>
      </p:sp>
      <p:sp>
        <p:nvSpPr>
          <p:cNvPr id="8" name="object 8"/>
          <p:cNvSpPr/>
          <p:nvPr/>
        </p:nvSpPr>
        <p:spPr>
          <a:xfrm>
            <a:off x="379378" y="2116945"/>
            <a:ext cx="6267044" cy="2863556"/>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p:nvPr/>
        </p:nvSpPr>
        <p:spPr>
          <a:xfrm>
            <a:off x="534516" y="913793"/>
            <a:ext cx="4441967" cy="4082653"/>
          </a:xfrm>
          <a:prstGeom prst="rect">
            <a:avLst/>
          </a:prstGeom>
          <a:blipFill>
            <a:blip r:embed="rId1" cstate="print"/>
            <a:stretch>
              <a:fillRect/>
            </a:stretch>
          </a:blipFill>
        </p:spPr>
        <p:txBody>
          <a:bodyPr wrap="square" lIns="0" tIns="0" rIns="0" bIns="0" rtlCol="0"/>
          <a:lstStyle/>
          <a:p>
            <a:endParaRPr sz="1350"/>
          </a:p>
        </p:txBody>
      </p:sp>
      <p:sp>
        <p:nvSpPr>
          <p:cNvPr id="7" name="object 7"/>
          <p:cNvSpPr txBox="1">
            <a:spLocks noGrp="1"/>
          </p:cNvSpPr>
          <p:nvPr>
            <p:ph type="title"/>
          </p:nvPr>
        </p:nvSpPr>
        <p:spPr>
          <a:xfrm>
            <a:off x="985043" y="214502"/>
            <a:ext cx="2926556" cy="425116"/>
          </a:xfrm>
          <a:prstGeom prst="rect">
            <a:avLst/>
          </a:prstGeom>
        </p:spPr>
        <p:txBody>
          <a:bodyPr vert="horz" wrap="square" lIns="0" tIns="9525" rIns="0" bIns="0" rtlCol="0">
            <a:spAutoFit/>
          </a:bodyPr>
          <a:lstStyle/>
          <a:p>
            <a:pPr marL="9525">
              <a:spcBef>
                <a:spcPts val="75"/>
              </a:spcBef>
            </a:pPr>
            <a:r>
              <a:rPr spc="-4" dirty="0"/>
              <a:t>tsconfig.json</a:t>
            </a:r>
            <a:r>
              <a:rPr dirty="0"/>
              <a:t>文件</a:t>
            </a:r>
            <a:endParaRPr dirty="0"/>
          </a:p>
        </p:txBody>
      </p:sp>
      <p:pic>
        <p:nvPicPr>
          <p:cNvPr id="10" name="图片 9"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3、vue-router4</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854576"/>
            <a:ext cx="6545580" cy="1320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Vue</a:t>
            </a:r>
            <a:r>
              <a:rPr sz="1600" dirty="0">
                <a:solidFill>
                  <a:schemeClr val="tx1">
                    <a:lumMod val="85000"/>
                    <a:lumOff val="15000"/>
                  </a:schemeClr>
                </a:solidFill>
                <a:latin typeface="Helvetica"/>
                <a:cs typeface="Helvetica"/>
              </a:rPr>
              <a:t> Router 是 Vue.js </a:t>
            </a:r>
            <a:r>
              <a:rPr sz="1600" dirty="0" err="1">
                <a:solidFill>
                  <a:schemeClr val="tx1">
                    <a:lumMod val="85000"/>
                    <a:lumOff val="15000"/>
                  </a:schemeClr>
                </a:solidFill>
                <a:latin typeface="Helvetica"/>
                <a:cs typeface="Helvetica"/>
              </a:rPr>
              <a:t>的官方路由</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它与</a:t>
            </a:r>
            <a:r>
              <a:rPr sz="1600" dirty="0">
                <a:solidFill>
                  <a:schemeClr val="tx1">
                    <a:lumMod val="85000"/>
                    <a:lumOff val="15000"/>
                  </a:schemeClr>
                </a:solidFill>
                <a:latin typeface="Helvetica"/>
                <a:cs typeface="Helvetica"/>
              </a:rPr>
              <a:t> Vue.js </a:t>
            </a:r>
            <a:r>
              <a:rPr sz="1600" dirty="0" err="1">
                <a:solidFill>
                  <a:schemeClr val="tx1">
                    <a:lumMod val="85000"/>
                    <a:lumOff val="15000"/>
                  </a:schemeClr>
                </a:solidFill>
                <a:latin typeface="Helvetica"/>
                <a:cs typeface="Helvetica"/>
              </a:rPr>
              <a:t>核心深度集成，让用</a:t>
            </a:r>
            <a:r>
              <a:rPr sz="1600" dirty="0">
                <a:solidFill>
                  <a:schemeClr val="tx1">
                    <a:lumMod val="85000"/>
                    <a:lumOff val="15000"/>
                  </a:schemeClr>
                </a:solidFill>
                <a:latin typeface="Helvetica"/>
                <a:cs typeface="Helvetica"/>
              </a:rPr>
              <a:t> Vue.js </a:t>
            </a:r>
            <a:r>
              <a:rPr sz="1600" dirty="0" err="1" smtClean="0">
                <a:solidFill>
                  <a:schemeClr val="tx1">
                    <a:lumMod val="85000"/>
                    <a:lumOff val="15000"/>
                  </a:schemeClr>
                </a:solidFill>
                <a:latin typeface="Helvetica"/>
                <a:cs typeface="Helvetica"/>
              </a:rPr>
              <a:t>构建单页应用变得</a:t>
            </a:r>
            <a:r>
              <a:rPr lang="zh-CN" altLang="en-US" sz="1600" dirty="0" smtClean="0">
                <a:solidFill>
                  <a:schemeClr val="tx1">
                    <a:lumMod val="85000"/>
                    <a:lumOff val="15000"/>
                  </a:schemeClr>
                </a:solidFill>
                <a:latin typeface="Helvetica"/>
                <a:cs typeface="Helvetica"/>
              </a:rPr>
              <a:t>更容易</a:t>
            </a:r>
            <a:r>
              <a:rPr sz="1600" dirty="0" smtClean="0">
                <a:solidFill>
                  <a:schemeClr val="tx1">
                    <a:lumMod val="85000"/>
                    <a:lumOff val="15000"/>
                  </a:schemeClr>
                </a:solidFill>
                <a:latin typeface="Helvetica"/>
                <a:cs typeface="Helvetica"/>
              </a:rPr>
              <a:t>。SPA </a:t>
            </a:r>
            <a:r>
              <a:rPr sz="1600" dirty="0">
                <a:solidFill>
                  <a:schemeClr val="tx1">
                    <a:lumMod val="85000"/>
                    <a:lumOff val="15000"/>
                  </a:schemeClr>
                </a:solidFill>
                <a:latin typeface="Helvetica"/>
                <a:cs typeface="Helvetica"/>
              </a:rPr>
              <a:t>(Single Page Application)</a:t>
            </a:r>
            <a:r>
              <a:rPr sz="1600" dirty="0" err="1">
                <a:solidFill>
                  <a:schemeClr val="tx1">
                    <a:lumMod val="85000"/>
                    <a:lumOff val="15000"/>
                  </a:schemeClr>
                </a:solidFill>
                <a:latin typeface="Helvetica"/>
                <a:cs typeface="Helvetica"/>
              </a:rPr>
              <a:t>单页面应用程序，整个网站只有一个页面，</a:t>
            </a:r>
            <a:r>
              <a:rPr sz="1600" dirty="0" err="1" smtClean="0">
                <a:solidFill>
                  <a:schemeClr val="tx1">
                    <a:lumMod val="85000"/>
                    <a:lumOff val="15000"/>
                  </a:schemeClr>
                </a:solidFill>
                <a:latin typeface="Helvetica"/>
                <a:cs typeface="Helvetica"/>
              </a:rPr>
              <a:t>内容的变化通过局部更新实现</a:t>
            </a:r>
            <a:r>
              <a:rPr lang="zh-CN" sz="1600" dirty="0">
                <a:solidFill>
                  <a:schemeClr val="tx1">
                    <a:lumMod val="85000"/>
                    <a:lumOff val="15000"/>
                  </a:schemeClr>
                </a:solidFill>
                <a:latin typeface="Helvetica"/>
                <a:ea typeface="宋体" panose="02010600030101010101" pitchFamily="2" charset="-122"/>
                <a:cs typeface="Helvetica"/>
              </a:rPr>
              <a:t>，</a:t>
            </a:r>
            <a:r>
              <a:rPr sz="1600" dirty="0" err="1">
                <a:solidFill>
                  <a:schemeClr val="tx1">
                    <a:lumMod val="85000"/>
                    <a:lumOff val="15000"/>
                  </a:schemeClr>
                </a:solidFill>
                <a:latin typeface="Helvetica"/>
                <a:cs typeface="Helvetica"/>
              </a:rPr>
              <a:t>实现原理之一就是基于URL地址的</a:t>
            </a:r>
            <a:r>
              <a:rPr sz="1600" dirty="0">
                <a:solidFill>
                  <a:schemeClr val="tx1">
                    <a:lumMod val="85000"/>
                    <a:lumOff val="15000"/>
                  </a:schemeClr>
                </a:solidFill>
                <a:latin typeface="Helvetica"/>
                <a:cs typeface="Helvetica"/>
              </a:rPr>
              <a:t> hash (</a:t>
            </a:r>
            <a:r>
              <a:rPr sz="1600" dirty="0" err="1">
                <a:solidFill>
                  <a:schemeClr val="tx1">
                    <a:lumMod val="85000"/>
                    <a:lumOff val="15000"/>
                  </a:schemeClr>
                </a:solidFill>
                <a:latin typeface="Helvetica"/>
                <a:cs typeface="Helvetica"/>
              </a:rPr>
              <a:t>hash的变化会导致浏览器记录访问历史的变化、但是hash的变化不会触发新的URL请求</a:t>
            </a:r>
            <a:r>
              <a:rPr sz="1600" dirty="0" smtClean="0">
                <a:solidFill>
                  <a:schemeClr val="tx1">
                    <a:lumMod val="85000"/>
                    <a:lumOff val="15000"/>
                  </a:schemeClr>
                </a:solidFill>
                <a:latin typeface="Helvetica"/>
                <a:cs typeface="Helvetica"/>
              </a:rPr>
              <a:t>)</a:t>
            </a:r>
            <a:endParaRPr sz="1600" dirty="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2" cstate="print"/>
          <a:stretch>
            <a:fillRect/>
          </a:stretch>
        </p:blipFill>
        <p:spPr>
          <a:xfrm>
            <a:off x="2084705" y="2312035"/>
            <a:ext cx="4974590" cy="2450465"/>
          </a:xfrm>
          <a:prstGeom prst="rect">
            <a:avLst/>
          </a:prstGeom>
        </p:spPr>
      </p:pic>
    </p:spTree>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635"/>
            <a:ext cx="691642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使用</a:t>
            </a:r>
            <a:r>
              <a:rPr lang="en-US" altLang="zh-CN" b="1" dirty="0">
                <a:solidFill>
                  <a:schemeClr val="bg2"/>
                </a:solidFill>
                <a:latin typeface="微软雅黑" panose="020B0503020204020204" charset="-122"/>
                <a:ea typeface="微软雅黑" panose="020B0503020204020204" charset="-122"/>
                <a:sym typeface="Helvetica"/>
              </a:rPr>
              <a:t>vue3+ts+antd</a:t>
            </a:r>
            <a:r>
              <a:rPr lang="zh-CN" altLang="en-US" b="1" dirty="0">
                <a:solidFill>
                  <a:schemeClr val="bg2"/>
                </a:solidFill>
                <a:latin typeface="微软雅黑" panose="020B0503020204020204" charset="-122"/>
                <a:ea typeface="微软雅黑" panose="020B0503020204020204" charset="-122"/>
                <a:sym typeface="Helvetica"/>
              </a:rPr>
              <a:t>开发</a:t>
            </a:r>
            <a:r>
              <a:rPr lang="zh-CN" altLang="en-US" b="1">
                <a:solidFill>
                  <a:schemeClr val="bg2"/>
                </a:solidFill>
                <a:latin typeface="微软雅黑" panose="020B0503020204020204" charset="-122"/>
                <a:ea typeface="微软雅黑" panose="020B0503020204020204" charset="-122"/>
                <a:sym typeface="Helvetica"/>
              </a:rPr>
              <a:t>一</a:t>
            </a:r>
            <a:r>
              <a:rPr lang="zh-CN" altLang="en-US" b="1" smtClean="0">
                <a:solidFill>
                  <a:schemeClr val="bg2"/>
                </a:solidFill>
                <a:latin typeface="微软雅黑" panose="020B0503020204020204" charset="-122"/>
                <a:ea typeface="微软雅黑" panose="020B0503020204020204" charset="-122"/>
                <a:sym typeface="Helvetica"/>
              </a:rPr>
              <a:t>个页面</a:t>
            </a:r>
            <a:endParaRPr lang="zh-CN" altLang="en-US" b="1" dirty="0">
              <a:solidFill>
                <a:schemeClr val="bg2"/>
              </a:solidFill>
              <a:latin typeface="微软雅黑" panose="020B0503020204020204" charset="-122"/>
              <a:ea typeface="微软雅黑" panose="020B0503020204020204" charset="-122"/>
              <a:sym typeface="Helvetica"/>
            </a:endParaRPr>
          </a:p>
        </p:txBody>
      </p:sp>
      <p:pic>
        <p:nvPicPr>
          <p:cNvPr id="39937" name="Picture 1"/>
          <p:cNvPicPr>
            <a:picLocks noChangeAspect="1" noChangeArrowheads="1"/>
          </p:cNvPicPr>
          <p:nvPr/>
        </p:nvPicPr>
        <p:blipFill>
          <a:blip r:embed="rId2" cstate="print"/>
          <a:srcRect/>
          <a:stretch>
            <a:fillRect/>
          </a:stretch>
        </p:blipFill>
        <p:spPr bwMode="auto">
          <a:xfrm>
            <a:off x="854208" y="986385"/>
            <a:ext cx="7485319" cy="3652992"/>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7" name="object 7"/>
          <p:cNvSpPr txBox="1">
            <a:spLocks noGrp="1"/>
          </p:cNvSpPr>
          <p:nvPr>
            <p:ph type="title"/>
          </p:nvPr>
        </p:nvSpPr>
        <p:spPr>
          <a:xfrm>
            <a:off x="3603113" y="2069432"/>
            <a:ext cx="2528888" cy="424815"/>
          </a:xfrm>
          <a:prstGeom prst="rect">
            <a:avLst/>
          </a:prstGeom>
        </p:spPr>
        <p:txBody>
          <a:bodyPr vert="horz" wrap="square" lIns="0" tIns="9525" rIns="0" bIns="0" rtlCol="0">
            <a:spAutoFit/>
          </a:bodyPr>
          <a:lstStyle/>
          <a:p>
            <a:pPr marL="9525">
              <a:spcBef>
                <a:spcPts val="75"/>
              </a:spcBef>
            </a:pPr>
            <a:r>
              <a:rPr lang="en-US" spc="-135" dirty="0" err="1" smtClean="0"/>
              <a:t>vue 3</a:t>
            </a:r>
            <a:endParaRPr lang="en-US" spc="-135" dirty="0" err="1" smtClean="0"/>
          </a:p>
        </p:txBody>
      </p:sp>
      <p:pic>
        <p:nvPicPr>
          <p:cNvPr id="8" name="图片 7"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9" name="矩形 8"/>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635"/>
            <a:ext cx="691642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单文件组件</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2" name="图片 1"/>
          <p:cNvPicPr>
            <a:picLocks noChangeAspect="1"/>
          </p:cNvPicPr>
          <p:nvPr/>
        </p:nvPicPr>
        <p:blipFill>
          <a:blip r:embed="rId2" cstate="print"/>
          <a:stretch>
            <a:fillRect/>
          </a:stretch>
        </p:blipFill>
        <p:spPr>
          <a:xfrm>
            <a:off x="1920240" y="621665"/>
            <a:ext cx="5216525" cy="4328160"/>
          </a:xfrm>
          <a:prstGeom prst="rect">
            <a:avLst/>
          </a:prstGeom>
        </p:spPr>
      </p:pic>
    </p:spTree>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635"/>
            <a:ext cx="691642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Vue 组件两种不同风格：选项式 API 和组合式 API</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8" name="图片 7"/>
          <p:cNvPicPr>
            <a:picLocks noChangeAspect="1"/>
          </p:cNvPicPr>
          <p:nvPr/>
        </p:nvPicPr>
        <p:blipFill>
          <a:blip r:embed="rId2" cstate="print"/>
          <a:stretch>
            <a:fillRect/>
          </a:stretch>
        </p:blipFill>
        <p:spPr>
          <a:xfrm>
            <a:off x="502285" y="600710"/>
            <a:ext cx="3785235" cy="4247515"/>
          </a:xfrm>
          <a:prstGeom prst="rect">
            <a:avLst/>
          </a:prstGeom>
        </p:spPr>
      </p:pic>
      <p:pic>
        <p:nvPicPr>
          <p:cNvPr id="9" name="图片 8"/>
          <p:cNvPicPr>
            <a:picLocks noChangeAspect="1"/>
          </p:cNvPicPr>
          <p:nvPr/>
        </p:nvPicPr>
        <p:blipFill>
          <a:blip r:embed="rId3" cstate="print"/>
          <a:stretch>
            <a:fillRect/>
          </a:stretch>
        </p:blipFill>
        <p:spPr>
          <a:xfrm>
            <a:off x="4472305" y="642620"/>
            <a:ext cx="4171950" cy="4137660"/>
          </a:xfrm>
          <a:prstGeom prst="rect">
            <a:avLst/>
          </a:prstGeom>
        </p:spPr>
      </p:pic>
    </p:spTree>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组合式 API：setup()</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24071"/>
            <a:ext cx="6545580" cy="305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altLang="en-US" sz="1400" dirty="0">
                <a:solidFill>
                  <a:srgbClr val="FF0000"/>
                </a:solidFill>
                <a:sym typeface="+mn-ea"/>
              </a:rPr>
              <a:t>setup</a:t>
            </a:r>
            <a:r>
              <a:rPr lang="zh-CN" altLang="en-US" sz="1400" dirty="0">
                <a:sym typeface="+mn-ea"/>
              </a:rPr>
              <a:t>() 钩子是在组件中使用组合式 API 的入口</a:t>
            </a:r>
            <a:endParaRPr lang="zh-CN" altLang="en-US" sz="1400" dirty="0">
              <a:sym typeface="+mn-ea"/>
            </a:endParaRPr>
          </a:p>
        </p:txBody>
      </p:sp>
      <p:sp>
        <p:nvSpPr>
          <p:cNvPr id="2" name="文本框 1"/>
          <p:cNvSpPr txBox="1"/>
          <p:nvPr>
            <p:custDataLst>
              <p:tags r:id="rId2"/>
            </p:custDataLst>
          </p:nvPr>
        </p:nvSpPr>
        <p:spPr>
          <a:xfrm>
            <a:off x="445135" y="929005"/>
            <a:ext cx="4492625" cy="3668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R="0" algn="l" defTabSz="914400" rtl="0" fontAlgn="auto" latinLnBrk="0" hangingPunct="0">
              <a:lnSpc>
                <a:spcPct val="100000"/>
              </a:lnSpc>
              <a:spcBef>
                <a:spcPts val="0"/>
              </a:spcBef>
              <a:spcAft>
                <a:spcPts val="0"/>
              </a:spcAft>
              <a:buClrTx/>
              <a:buSzTx/>
            </a:pPr>
            <a:r>
              <a:rPr lang="zh-CN" altLang="en-US" sz="1400" dirty="0">
                <a:sym typeface="+mn-ea"/>
              </a:rPr>
              <a:t>&lt;script&gt;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import { ref } from 'vue'</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export default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a:t>
            </a:r>
            <a:r>
              <a:rPr lang="zh-CN" altLang="en-US" sz="1400" dirty="0">
                <a:solidFill>
                  <a:srgbClr val="FF0000"/>
                </a:solidFill>
                <a:sym typeface="+mn-ea"/>
              </a:rPr>
              <a:t>setup</a:t>
            </a:r>
            <a:r>
              <a:rPr lang="zh-CN" altLang="en-US" sz="1400" dirty="0">
                <a:sym typeface="+mn-ea"/>
              </a:rPr>
              <a: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const count = ref(0)</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 返回值会暴露给模板和其他的选项式 API 钩子</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return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count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mounted()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console.log(this.count) // 0</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&lt;/script&gt;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&lt;button @click="count++"&gt;{{ count }}&lt;/button&gt;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endParaRPr lang="zh-CN" altLang="en-US" sz="1400" dirty="0">
              <a:sym typeface="+mn-ea"/>
            </a:endParaRPr>
          </a:p>
        </p:txBody>
      </p:sp>
      <p:sp>
        <p:nvSpPr>
          <p:cNvPr id="3" name="文本框 2"/>
          <p:cNvSpPr txBox="1"/>
          <p:nvPr>
            <p:custDataLst>
              <p:tags r:id="rId3"/>
            </p:custDataLst>
          </p:nvPr>
        </p:nvSpPr>
        <p:spPr>
          <a:xfrm>
            <a:off x="4975860" y="996315"/>
            <a:ext cx="3899535" cy="3668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R="0" algn="l" defTabSz="914400" rtl="0" fontAlgn="auto" latinLnBrk="0" hangingPunct="0">
              <a:lnSpc>
                <a:spcPct val="100000"/>
              </a:lnSpc>
              <a:spcBef>
                <a:spcPts val="0"/>
              </a:spcBef>
              <a:spcAft>
                <a:spcPts val="0"/>
              </a:spcAft>
              <a:buClrTx/>
              <a:buSzTx/>
            </a:pPr>
            <a:r>
              <a:rPr lang="zh-CN" altLang="en-US" sz="1400" dirty="0">
                <a:sym typeface="+mn-ea"/>
              </a:rPr>
              <a:t>语法糖写法</a:t>
            </a:r>
            <a:r>
              <a:rPr lang="en-US" altLang="zh-CN" sz="1400" dirty="0">
                <a:sym typeface="+mn-ea"/>
              </a:rPr>
              <a:t> </a:t>
            </a:r>
            <a:r>
              <a:rPr lang="zh-CN" altLang="en-US" sz="1400" dirty="0">
                <a:sym typeface="+mn-ea"/>
              </a:rPr>
              <a:t>推荐使用</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&lt;script</a:t>
            </a:r>
            <a:r>
              <a:rPr lang="en-US" altLang="zh-CN" sz="1400" dirty="0">
                <a:sym typeface="+mn-ea"/>
              </a:rPr>
              <a:t> </a:t>
            </a:r>
            <a:r>
              <a:rPr lang="en-US" altLang="zh-CN" sz="1400" dirty="0">
                <a:solidFill>
                  <a:srgbClr val="FF0000"/>
                </a:solidFill>
                <a:sym typeface="+mn-ea"/>
              </a:rPr>
              <a:t>setup</a:t>
            </a:r>
            <a:r>
              <a:rPr lang="zh-CN" altLang="en-US" sz="1400" dirty="0">
                <a:sym typeface="+mn-ea"/>
              </a:rPr>
              <a:t>&gt;</a:t>
            </a:r>
            <a:r>
              <a:rPr lang="en-US" altLang="zh-CN" sz="1400" dirty="0">
                <a:sym typeface="+mn-ea"/>
              </a:rPr>
              <a: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import { ref } from 'vue'</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const count = ref(0)</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onMounted(() =&gt;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console.log(this.count) // 0</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&lt;/script&gt;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  &lt;button @click="count++"&gt;{{ count }}&lt;/button&gt;</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endParaRPr lang="zh-CN" altLang="en-US" sz="1400" dirty="0">
              <a:sym typeface="+mn-ea"/>
            </a:endParaRPr>
          </a:p>
        </p:txBody>
      </p:sp>
    </p:spTree>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声明式渲染</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664076"/>
            <a:ext cx="3429000" cy="22467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sz="1400" dirty="0">
                <a:sym typeface="+mn-ea"/>
              </a:rPr>
              <a:t>使用 Vue 的 </a:t>
            </a:r>
            <a:r>
              <a:rPr lang="zh-CN" altLang="en-US" sz="1400" dirty="0">
                <a:solidFill>
                  <a:srgbClr val="FF0000"/>
                </a:solidFill>
                <a:sym typeface="+mn-ea"/>
              </a:rPr>
              <a:t>reactive</a:t>
            </a:r>
            <a:r>
              <a:rPr lang="zh-CN" altLang="en-US" sz="1400" dirty="0">
                <a:sym typeface="+mn-ea"/>
              </a:rPr>
              <a:t>() 用于</a:t>
            </a:r>
            <a:r>
              <a:rPr lang="zh-CN" altLang="en-US" sz="1400" dirty="0">
                <a:solidFill>
                  <a:srgbClr val="FF0000"/>
                </a:solidFill>
                <a:sym typeface="+mn-ea"/>
              </a:rPr>
              <a:t>对象</a:t>
            </a:r>
            <a:r>
              <a:rPr lang="zh-CN" altLang="en-US" sz="1400" dirty="0">
                <a:sym typeface="+mn-ea"/>
              </a:rPr>
              <a:t> (包括数组和内置类型，如 Map 和 Set)的声明响应式状态</a:t>
            </a:r>
            <a:endParaRPr lang="zh-CN" altLang="en-US" sz="1400" dirty="0">
              <a:sym typeface="+mn-ea"/>
            </a:endParaRPr>
          </a:p>
          <a:p>
            <a:pPr marR="0" algn="l" defTabSz="914400" rtl="0" fontAlgn="auto" latinLnBrk="0" hangingPunct="0">
              <a:lnSpc>
                <a:spcPct val="100000"/>
              </a:lnSpc>
              <a:spcBef>
                <a:spcPts val="0"/>
              </a:spcBef>
              <a:spcAft>
                <a:spcPts val="0"/>
              </a:spcAft>
              <a:buClrTx/>
              <a:buSzTx/>
            </a:pPr>
            <a:endParaRPr lang="zh-CN" altLang="en-US" sz="1400" dirty="0">
              <a:solidFill>
                <a:schemeClr val="tx1">
                  <a:lumMod val="85000"/>
                  <a:lumOff val="15000"/>
                </a:schemeClr>
              </a:solidFill>
              <a:latin typeface="Helvetica"/>
              <a:cs typeface="Helvetica"/>
              <a:sym typeface="+mn-e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import { reactive } from 'vue'</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const counter = reactive({</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  count: 0</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console.log(counter.count) // 0</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counter.count++</a:t>
            </a:r>
            <a:endParaRPr lang="zh-CN" sz="1400" dirty="0">
              <a:solidFill>
                <a:schemeClr val="tx1">
                  <a:lumMod val="85000"/>
                  <a:lumOff val="15000"/>
                </a:schemeClr>
              </a:solidFill>
              <a:latin typeface="Helvetica"/>
              <a:cs typeface="Helvetica"/>
            </a:endParaRPr>
          </a:p>
        </p:txBody>
      </p:sp>
      <p:sp>
        <p:nvSpPr>
          <p:cNvPr id="2" name="文本框 1"/>
          <p:cNvSpPr txBox="1"/>
          <p:nvPr>
            <p:custDataLst>
              <p:tags r:id="rId2"/>
            </p:custDataLst>
          </p:nvPr>
        </p:nvSpPr>
        <p:spPr>
          <a:xfrm>
            <a:off x="1447800" y="2932931"/>
            <a:ext cx="3981450" cy="15982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sz="1400" dirty="0">
                <a:sym typeface="+mn-ea"/>
              </a:rPr>
              <a:t>API </a:t>
            </a:r>
            <a:r>
              <a:rPr lang="zh-CN" altLang="en-US" sz="1400" dirty="0">
                <a:solidFill>
                  <a:srgbClr val="FF0000"/>
                </a:solidFill>
                <a:sym typeface="+mn-ea"/>
              </a:rPr>
              <a:t>ref</a:t>
            </a:r>
            <a:r>
              <a:rPr lang="zh-CN" altLang="en-US" sz="1400" dirty="0">
                <a:sym typeface="+mn-ea"/>
              </a:rPr>
              <a:t>() 则可以接受任何</a:t>
            </a:r>
            <a:r>
              <a:rPr lang="zh-CN" altLang="en-US" sz="1400" dirty="0">
                <a:solidFill>
                  <a:srgbClr val="FF0000"/>
                </a:solidFill>
                <a:sym typeface="+mn-ea"/>
              </a:rPr>
              <a:t>值类型</a:t>
            </a:r>
            <a:r>
              <a:rPr lang="zh-CN" altLang="en-US" sz="1400" dirty="0">
                <a:sym typeface="+mn-ea"/>
              </a:rPr>
              <a:t>。ref 会返回一个包裹对象，并在 .value 属性下暴露内部值</a:t>
            </a:r>
            <a:endParaRPr lang="zh-CN" altLang="en-US" sz="1400" dirty="0">
              <a:sym typeface="+mn-e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import { ref } from 'vue'</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const message = ref('Hello World!')</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console.log(message.value) // "Hello World!"</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message.value = 'Changed'</a:t>
            </a:r>
            <a:endParaRPr lang="zh-CN" sz="1400" dirty="0">
              <a:solidFill>
                <a:schemeClr val="tx1">
                  <a:lumMod val="85000"/>
                  <a:lumOff val="15000"/>
                </a:schemeClr>
              </a:solidFill>
              <a:latin typeface="Helvetica"/>
              <a:cs typeface="Helvetica"/>
            </a:endParaRPr>
          </a:p>
        </p:txBody>
      </p:sp>
      <p:pic>
        <p:nvPicPr>
          <p:cNvPr id="1026" name="Picture 2"/>
          <p:cNvPicPr>
            <a:picLocks noChangeAspect="1" noChangeArrowheads="1"/>
          </p:cNvPicPr>
          <p:nvPr/>
        </p:nvPicPr>
        <p:blipFill>
          <a:blip r:embed="rId3" cstate="print"/>
          <a:srcRect/>
          <a:stretch>
            <a:fillRect/>
          </a:stretch>
        </p:blipFill>
        <p:spPr bwMode="auto">
          <a:xfrm>
            <a:off x="5429250" y="1171575"/>
            <a:ext cx="3152775" cy="249555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Attribute 绑定</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447800" y="1118870"/>
            <a:ext cx="3362960" cy="11671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a:solidFill>
                  <a:schemeClr val="tx1">
                    <a:lumMod val="85000"/>
                    <a:lumOff val="15000"/>
                  </a:schemeClr>
                </a:solidFill>
                <a:latin typeface="Helvetica"/>
                <a:cs typeface="Helvetica"/>
              </a:rPr>
              <a:t>双大括号不能在 HTML attributes 中使用。想要响应式地绑定一个 attribute，应该使用</a:t>
            </a:r>
            <a:r>
              <a:rPr lang="zh-CN" sz="1400">
                <a:solidFill>
                  <a:schemeClr val="tx1"/>
                </a:solidFill>
                <a:latin typeface="Helvetica"/>
                <a:cs typeface="Helvetica"/>
              </a:rPr>
              <a:t> v-bind</a:t>
            </a:r>
            <a:r>
              <a:rPr lang="zh-CN" sz="1400">
                <a:noFill/>
                <a:latin typeface="Helvetica"/>
                <a:cs typeface="Helvetica"/>
              </a:rPr>
              <a:t> </a:t>
            </a:r>
            <a:r>
              <a:rPr lang="zh-CN" sz="1400">
                <a:solidFill>
                  <a:schemeClr val="tx1">
                    <a:lumMod val="85000"/>
                    <a:lumOff val="15000"/>
                  </a:schemeClr>
                </a:solidFill>
                <a:latin typeface="Helvetica"/>
                <a:cs typeface="Helvetica"/>
              </a:rPr>
              <a:t>指令：</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&lt;div</a:t>
            </a:r>
            <a:r>
              <a:rPr lang="zh-CN" sz="1400">
                <a:solidFill>
                  <a:srgbClr val="FF0000"/>
                </a:solidFill>
                <a:latin typeface="Helvetica"/>
                <a:cs typeface="Helvetica"/>
              </a:rPr>
              <a:t> v-bind:id</a:t>
            </a:r>
            <a:r>
              <a:rPr lang="zh-CN" sz="1400">
                <a:solidFill>
                  <a:schemeClr val="tx1">
                    <a:lumMod val="85000"/>
                    <a:lumOff val="15000"/>
                  </a:schemeClr>
                </a:solidFill>
                <a:latin typeface="Helvetica"/>
                <a:cs typeface="Helvetica"/>
              </a:rPr>
              <a:t>="dynamicId"&gt;&lt;/div&gt;</a:t>
            </a:r>
            <a:endParaRPr lang="zh-CN" sz="1400">
              <a:solidFill>
                <a:schemeClr val="tx1">
                  <a:lumMod val="85000"/>
                  <a:lumOff val="15000"/>
                </a:schemeClr>
              </a:solidFill>
              <a:latin typeface="Helvetica"/>
              <a:cs typeface="Helvetica"/>
            </a:endParaRPr>
          </a:p>
        </p:txBody>
      </p:sp>
      <p:sp>
        <p:nvSpPr>
          <p:cNvPr id="2" name="文本框 1"/>
          <p:cNvSpPr txBox="1"/>
          <p:nvPr>
            <p:custDataLst>
              <p:tags r:id="rId2"/>
            </p:custDataLst>
          </p:nvPr>
        </p:nvSpPr>
        <p:spPr>
          <a:xfrm>
            <a:off x="1447800" y="2737485"/>
            <a:ext cx="3390265" cy="9518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a:solidFill>
                  <a:schemeClr val="tx1">
                    <a:lumMod val="85000"/>
                    <a:lumOff val="15000"/>
                  </a:schemeClr>
                </a:solidFill>
                <a:latin typeface="Helvetica"/>
                <a:cs typeface="Helvetica"/>
              </a:rPr>
              <a:t>因为 v-bind 非常常用，提供了特定的简写语法：</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&lt;div </a:t>
            </a:r>
            <a:r>
              <a:rPr lang="zh-CN" sz="1400">
                <a:solidFill>
                  <a:srgbClr val="FF0000"/>
                </a:solidFill>
                <a:latin typeface="Helvetica"/>
                <a:cs typeface="Helvetica"/>
              </a:rPr>
              <a:t>:id</a:t>
            </a:r>
            <a:r>
              <a:rPr lang="zh-CN" sz="1400">
                <a:solidFill>
                  <a:schemeClr val="tx1">
                    <a:lumMod val="85000"/>
                    <a:lumOff val="15000"/>
                  </a:schemeClr>
                </a:solidFill>
                <a:latin typeface="Helvetica"/>
                <a:cs typeface="Helvetica"/>
              </a:rPr>
              <a:t>="dynamicId"&gt;&lt;/div&gt;</a:t>
            </a:r>
            <a:endParaRPr lang="zh-CN" sz="140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3" cstate="print"/>
          <a:stretch>
            <a:fillRect/>
          </a:stretch>
        </p:blipFill>
        <p:spPr>
          <a:xfrm>
            <a:off x="5387975" y="1219835"/>
            <a:ext cx="2895600" cy="2603500"/>
          </a:xfrm>
          <a:prstGeom prst="rect">
            <a:avLst/>
          </a:prstGeom>
        </p:spPr>
      </p:pic>
    </p:spTree>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事件监听</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756920" y="1118870"/>
            <a:ext cx="4261485" cy="18135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我们可以使用 v-on 指令监听 DOM 事件：</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&lt;button </a:t>
            </a:r>
            <a:r>
              <a:rPr lang="zh-CN" sz="1400">
                <a:solidFill>
                  <a:srgbClr val="FF0000"/>
                </a:solidFill>
                <a:latin typeface="Helvetica"/>
                <a:cs typeface="Helvetica"/>
              </a:rPr>
              <a:t>v-on:click</a:t>
            </a:r>
            <a:r>
              <a:rPr lang="zh-CN" sz="1400">
                <a:solidFill>
                  <a:schemeClr val="tx1">
                    <a:lumMod val="85000"/>
                    <a:lumOff val="15000"/>
                  </a:schemeClr>
                </a:solidFill>
                <a:latin typeface="Helvetica"/>
                <a:cs typeface="Helvetica"/>
              </a:rPr>
              <a:t>="increment"&gt;{{ count }}&lt;/button&gt;</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因为其经常使用，v-on 也有一个简写语法：</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&lt;button </a:t>
            </a:r>
            <a:r>
              <a:rPr lang="zh-CN" sz="1400">
                <a:solidFill>
                  <a:srgbClr val="FF0000"/>
                </a:solidFill>
                <a:latin typeface="Helvetica"/>
                <a:cs typeface="Helvetica"/>
              </a:rPr>
              <a:t>@click</a:t>
            </a:r>
            <a:r>
              <a:rPr lang="zh-CN" sz="1400">
                <a:solidFill>
                  <a:schemeClr val="tx1">
                    <a:lumMod val="85000"/>
                    <a:lumOff val="15000"/>
                  </a:schemeClr>
                </a:solidFill>
                <a:latin typeface="Helvetica"/>
                <a:cs typeface="Helvetica"/>
              </a:rPr>
              <a:t>="increment"&gt;{{ count }}&lt;/button&gt;</a:t>
            </a:r>
            <a:endParaRPr lang="zh-CN" sz="140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cstate="print"/>
          <a:stretch>
            <a:fillRect/>
          </a:stretch>
        </p:blipFill>
        <p:spPr>
          <a:xfrm>
            <a:off x="4983480" y="1215390"/>
            <a:ext cx="4038600" cy="2305050"/>
          </a:xfrm>
          <a:prstGeom prst="rect">
            <a:avLst/>
          </a:prstGeom>
        </p:spPr>
      </p:pic>
    </p:spTree>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表单绑定</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905510" y="1026160"/>
            <a:ext cx="3710940" cy="33216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a:solidFill>
                  <a:schemeClr val="tx1">
                    <a:lumMod val="85000"/>
                    <a:lumOff val="15000"/>
                  </a:schemeClr>
                </a:solidFill>
                <a:latin typeface="Helvetica"/>
                <a:cs typeface="Helvetica"/>
              </a:rPr>
              <a:t>我们可以同时使用</a:t>
            </a:r>
            <a:r>
              <a:rPr lang="zh-CN" sz="1400" b="1">
                <a:solidFill>
                  <a:schemeClr val="tx1">
                    <a:lumMod val="85000"/>
                    <a:lumOff val="15000"/>
                  </a:schemeClr>
                </a:solidFill>
                <a:latin typeface="Helvetica"/>
                <a:cs typeface="Helvetica"/>
              </a:rPr>
              <a:t> v-bind</a:t>
            </a:r>
            <a:r>
              <a:rPr lang="zh-CN" sz="1400">
                <a:solidFill>
                  <a:schemeClr val="tx1">
                    <a:lumMod val="85000"/>
                    <a:lumOff val="15000"/>
                  </a:schemeClr>
                </a:solidFill>
                <a:latin typeface="Helvetica"/>
                <a:cs typeface="Helvetica"/>
              </a:rPr>
              <a:t> 和</a:t>
            </a:r>
            <a:r>
              <a:rPr lang="zh-CN" sz="1400" b="1">
                <a:solidFill>
                  <a:schemeClr val="tx1">
                    <a:lumMod val="85000"/>
                    <a:lumOff val="15000"/>
                  </a:schemeClr>
                </a:solidFill>
                <a:latin typeface="Helvetica"/>
                <a:cs typeface="Helvetica"/>
              </a:rPr>
              <a:t> v-on </a:t>
            </a:r>
            <a:r>
              <a:rPr lang="zh-CN" sz="1400">
                <a:solidFill>
                  <a:schemeClr val="tx1">
                    <a:lumMod val="85000"/>
                    <a:lumOff val="15000"/>
                  </a:schemeClr>
                </a:solidFill>
                <a:latin typeface="Helvetica"/>
                <a:cs typeface="Helvetica"/>
              </a:rPr>
              <a:t>来在表单的输入元素上创建双向绑定：</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&lt;input </a:t>
            </a:r>
            <a:r>
              <a:rPr lang="zh-CN" sz="1400">
                <a:solidFill>
                  <a:srgbClr val="FF0000"/>
                </a:solidFill>
                <a:latin typeface="Helvetica"/>
                <a:cs typeface="Helvetica"/>
              </a:rPr>
              <a:t>:value</a:t>
            </a:r>
            <a:r>
              <a:rPr lang="zh-CN" sz="1400">
                <a:solidFill>
                  <a:schemeClr val="tx1">
                    <a:lumMod val="85000"/>
                    <a:lumOff val="15000"/>
                  </a:schemeClr>
                </a:solidFill>
                <a:latin typeface="Helvetica"/>
                <a:cs typeface="Helvetica"/>
              </a:rPr>
              <a:t>="text" </a:t>
            </a:r>
            <a:r>
              <a:rPr lang="zh-CN" sz="1400">
                <a:solidFill>
                  <a:srgbClr val="FF0000"/>
                </a:solidFill>
                <a:latin typeface="Helvetica"/>
                <a:cs typeface="Helvetica"/>
              </a:rPr>
              <a:t>@input</a:t>
            </a:r>
            <a:r>
              <a:rPr lang="zh-CN" sz="1400">
                <a:solidFill>
                  <a:schemeClr val="tx1">
                    <a:lumMod val="85000"/>
                    <a:lumOff val="15000"/>
                  </a:schemeClr>
                </a:solidFill>
                <a:latin typeface="Helvetica"/>
                <a:cs typeface="Helvetica"/>
              </a:rPr>
              <a:t>="onInput"&gt;</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function onInput(e) {</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  // v-on 处理函数会接收原生 DOM 事件</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  // 作为其参数。</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  text.value = e.target.value</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a:solidFill>
                  <a:schemeClr val="tx1">
                    <a:lumMod val="85000"/>
                    <a:lumOff val="15000"/>
                  </a:schemeClr>
                </a:solidFill>
                <a:latin typeface="Helvetica"/>
                <a:cs typeface="Helvetica"/>
              </a:rPr>
              <a:t>为了简化双向绑定，Vue 提供了一个</a:t>
            </a:r>
            <a:r>
              <a:rPr lang="zh-CN" sz="1400" b="1">
                <a:solidFill>
                  <a:schemeClr val="tx1">
                    <a:lumMod val="85000"/>
                    <a:lumOff val="15000"/>
                  </a:schemeClr>
                </a:solidFill>
                <a:latin typeface="Helvetica"/>
                <a:cs typeface="Helvetica"/>
              </a:rPr>
              <a:t> v-model </a:t>
            </a:r>
            <a:r>
              <a:rPr lang="zh-CN" sz="1400">
                <a:solidFill>
                  <a:schemeClr val="tx1">
                    <a:lumMod val="85000"/>
                    <a:lumOff val="15000"/>
                  </a:schemeClr>
                </a:solidFill>
                <a:latin typeface="Helvetica"/>
                <a:cs typeface="Helvetica"/>
              </a:rPr>
              <a:t>指令，它实际上是上述操作的语法糖：</a:t>
            </a: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&lt;input </a:t>
            </a:r>
            <a:r>
              <a:rPr lang="zh-CN" sz="1400">
                <a:solidFill>
                  <a:srgbClr val="FF0000"/>
                </a:solidFill>
                <a:latin typeface="Helvetica"/>
                <a:cs typeface="Helvetica"/>
              </a:rPr>
              <a:t>v-model</a:t>
            </a:r>
            <a:r>
              <a:rPr lang="zh-CN" sz="1400">
                <a:solidFill>
                  <a:schemeClr val="tx1">
                    <a:lumMod val="85000"/>
                    <a:lumOff val="15000"/>
                  </a:schemeClr>
                </a:solidFill>
                <a:latin typeface="Helvetica"/>
                <a:cs typeface="Helvetica"/>
              </a:rPr>
              <a:t>="text"&gt;</a:t>
            </a:r>
            <a:endParaRPr lang="zh-CN" sz="140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cstate="print"/>
          <a:stretch>
            <a:fillRect/>
          </a:stretch>
        </p:blipFill>
        <p:spPr>
          <a:xfrm>
            <a:off x="4951095" y="1026160"/>
            <a:ext cx="3351530" cy="3372485"/>
          </a:xfrm>
          <a:prstGeom prst="rect">
            <a:avLst/>
          </a:prstGeom>
        </p:spPr>
      </p:pic>
    </p:spTree>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v-model 的参数</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3" name="图片 2"/>
          <p:cNvPicPr>
            <a:picLocks noChangeAspect="1"/>
          </p:cNvPicPr>
          <p:nvPr/>
        </p:nvPicPr>
        <p:blipFill>
          <a:blip r:embed="rId2" cstate="print"/>
          <a:stretch>
            <a:fillRect/>
          </a:stretch>
        </p:blipFill>
        <p:spPr>
          <a:xfrm>
            <a:off x="2067560" y="821690"/>
            <a:ext cx="5008245" cy="3901440"/>
          </a:xfrm>
          <a:prstGeom prst="rect">
            <a:avLst/>
          </a:prstGeom>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4、vite</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956945" y="647700"/>
            <a:ext cx="7435215" cy="19208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下一代前端开发与构建工具，</a:t>
            </a:r>
            <a:r>
              <a:rPr sz="1600" dirty="0" err="1" smtClean="0">
                <a:solidFill>
                  <a:schemeClr val="tx1">
                    <a:lumMod val="85000"/>
                    <a:lumOff val="15000"/>
                  </a:schemeClr>
                </a:solidFill>
                <a:latin typeface="Helvetica"/>
                <a:cs typeface="Helvetica"/>
              </a:rPr>
              <a:t>由</a:t>
            </a:r>
            <a:r>
              <a:rPr lang="en-US" altLang="zh-CN" sz="1600" dirty="0" err="1" smtClean="0">
                <a:solidFill>
                  <a:schemeClr val="tx1">
                    <a:lumMod val="85000"/>
                    <a:lumOff val="15000"/>
                  </a:schemeClr>
                </a:solidFill>
                <a:latin typeface="Helvetica"/>
                <a:cs typeface="Helvetica"/>
              </a:rPr>
              <a:t>vue</a:t>
            </a:r>
            <a:r>
              <a:rPr lang="zh-CN" altLang="en-US" sz="1600" dirty="0" smtClean="0">
                <a:solidFill>
                  <a:schemeClr val="tx1">
                    <a:lumMod val="85000"/>
                    <a:lumOff val="15000"/>
                  </a:schemeClr>
                </a:solidFill>
                <a:latin typeface="Helvetica"/>
                <a:cs typeface="Helvetica"/>
              </a:rPr>
              <a:t>官方</a:t>
            </a:r>
            <a:r>
              <a:rPr sz="1600" dirty="0" err="1" smtClean="0">
                <a:solidFill>
                  <a:schemeClr val="tx1">
                    <a:lumMod val="85000"/>
                    <a:lumOff val="15000"/>
                  </a:schemeClr>
                </a:solidFill>
                <a:latin typeface="Helvetica"/>
                <a:cs typeface="Helvetica"/>
              </a:rPr>
              <a:t>团队开发</a:t>
            </a:r>
            <a:r>
              <a:rPr sz="1600" dirty="0" err="1">
                <a:solidFill>
                  <a:schemeClr val="tx1">
                    <a:lumMod val="85000"/>
                    <a:lumOff val="15000"/>
                  </a:schemeClr>
                </a:solidFill>
                <a:latin typeface="Helvetica"/>
                <a:cs typeface="Helvetica"/>
              </a:rPr>
              <a:t>，突出了“快”的特点</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Vite</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采取了与</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Webpack</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截然不同的</a:t>
            </a:r>
            <a:r>
              <a:rPr sz="1600" dirty="0">
                <a:solidFill>
                  <a:schemeClr val="tx1">
                    <a:lumMod val="85000"/>
                    <a:lumOff val="15000"/>
                  </a:schemeClr>
                </a:solidFill>
                <a:latin typeface="Helvetica"/>
                <a:cs typeface="Helvetica"/>
              </a:rPr>
              <a:t> unbundle </a:t>
            </a:r>
            <a:r>
              <a:rPr sz="1600" dirty="0" err="1">
                <a:solidFill>
                  <a:schemeClr val="tx1">
                    <a:lumMod val="85000"/>
                    <a:lumOff val="15000"/>
                  </a:schemeClr>
                </a:solidFill>
                <a:latin typeface="Helvetica"/>
                <a:cs typeface="Helvetica"/>
              </a:rPr>
              <a:t>机制</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不需要构建、分解，源文件之间的依赖关系完全通过浏览器对</a:t>
            </a:r>
            <a:r>
              <a:rPr sz="1600" dirty="0">
                <a:solidFill>
                  <a:schemeClr val="tx1">
                    <a:lumMod val="85000"/>
                    <a:lumOff val="15000"/>
                  </a:schemeClr>
                </a:solidFill>
                <a:latin typeface="Helvetica"/>
                <a:cs typeface="Helvetica"/>
              </a:rPr>
              <a:t> ESM </a:t>
            </a:r>
            <a:r>
              <a:rPr sz="1600" dirty="0" err="1">
                <a:solidFill>
                  <a:schemeClr val="tx1">
                    <a:lumMod val="85000"/>
                    <a:lumOff val="15000"/>
                  </a:schemeClr>
                </a:solidFill>
                <a:latin typeface="Helvetica"/>
                <a:cs typeface="Helvetica"/>
              </a:rPr>
              <a:t>规范的支持来解析</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这就使得</a:t>
            </a:r>
            <a:r>
              <a:rPr lang="zh-CN" sz="1600" dirty="0">
                <a:solidFill>
                  <a:schemeClr val="tx1">
                    <a:lumMod val="85000"/>
                    <a:lumOff val="15000"/>
                  </a:schemeClr>
                </a:solidFill>
                <a:latin typeface="Helvetica"/>
                <a:cs typeface="Helvetica"/>
              </a:rPr>
              <a:t>项目</a:t>
            </a:r>
            <a:r>
              <a:rPr sz="1600" dirty="0" err="1">
                <a:solidFill>
                  <a:schemeClr val="tx1">
                    <a:lumMod val="85000"/>
                    <a:lumOff val="15000"/>
                  </a:schemeClr>
                </a:solidFill>
                <a:latin typeface="Helvetica"/>
                <a:cs typeface="Helvetica"/>
              </a:rPr>
              <a:t>启动过程中只需做一些初始化的工作，</a:t>
            </a:r>
            <a:r>
              <a:rPr sz="1600" dirty="0" err="1" smtClean="0">
                <a:solidFill>
                  <a:schemeClr val="tx1">
                    <a:lumMod val="85000"/>
                    <a:lumOff val="15000"/>
                  </a:schemeClr>
                </a:solidFill>
                <a:latin typeface="Helvetica"/>
                <a:cs typeface="Helvetica"/>
              </a:rPr>
              <a:t>剩下的完全由浏览器支持</a:t>
            </a:r>
            <a:endParaRPr sz="16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cstate="print"/>
          <a:stretch>
            <a:fillRect/>
          </a:stretch>
        </p:blipFill>
        <p:spPr>
          <a:xfrm>
            <a:off x="2058670" y="1992630"/>
            <a:ext cx="5026660" cy="2871470"/>
          </a:xfrm>
          <a:prstGeom prst="rect">
            <a:avLst/>
          </a:prstGeom>
        </p:spPr>
      </p:pic>
    </p:spTree>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条件渲染</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419100" y="1026795"/>
            <a:ext cx="5087620" cy="33216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dirty="0">
                <a:solidFill>
                  <a:schemeClr val="tx1">
                    <a:lumMod val="85000"/>
                    <a:lumOff val="15000"/>
                  </a:schemeClr>
                </a:solidFill>
                <a:latin typeface="Helvetica"/>
                <a:cs typeface="Helvetica"/>
              </a:rPr>
              <a:t>我们可以使用 </a:t>
            </a:r>
            <a:r>
              <a:rPr lang="zh-CN" sz="1400" b="1" dirty="0">
                <a:solidFill>
                  <a:srgbClr val="FF0000"/>
                </a:solidFill>
                <a:latin typeface="Helvetica"/>
                <a:cs typeface="Helvetica"/>
              </a:rPr>
              <a:t>v-if </a:t>
            </a:r>
            <a:r>
              <a:rPr lang="zh-CN" sz="1400" dirty="0">
                <a:solidFill>
                  <a:schemeClr val="tx1">
                    <a:lumMod val="85000"/>
                    <a:lumOff val="15000"/>
                  </a:schemeClr>
                </a:solidFill>
                <a:latin typeface="Helvetica"/>
                <a:cs typeface="Helvetica"/>
              </a:rPr>
              <a:t>指令来有条件地渲染元素：</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&lt;h1 v-if="awesome"&gt;Vue is awesome!&lt;/h1&gt;</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这个 &lt;h1&gt; 标签只会在 awesome 的值为真值 (Truthy) 时渲染。若 awesome 更改为假值 (Falsy)，它将被从 DOM 中移除。</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dirty="0">
              <a:solidFill>
                <a:schemeClr val="tx1">
                  <a:lumMod val="85000"/>
                  <a:lumOff val="15000"/>
                </a:schemeClr>
              </a:solidFill>
              <a:latin typeface="Helvetica"/>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dirty="0">
                <a:solidFill>
                  <a:schemeClr val="tx1">
                    <a:lumMod val="85000"/>
                    <a:lumOff val="15000"/>
                  </a:schemeClr>
                </a:solidFill>
                <a:latin typeface="Helvetica"/>
                <a:cs typeface="Helvetica"/>
              </a:rPr>
              <a:t>我们也可以使用</a:t>
            </a:r>
            <a:r>
              <a:rPr lang="zh-CN" sz="1400" dirty="0">
                <a:solidFill>
                  <a:srgbClr val="FF0000"/>
                </a:solidFill>
                <a:latin typeface="Helvetica"/>
                <a:cs typeface="Helvetica"/>
              </a:rPr>
              <a:t> </a:t>
            </a:r>
            <a:r>
              <a:rPr lang="zh-CN" sz="1400" b="1" dirty="0">
                <a:solidFill>
                  <a:srgbClr val="FF0000"/>
                </a:solidFill>
                <a:latin typeface="Helvetica"/>
                <a:cs typeface="Helvetica"/>
              </a:rPr>
              <a:t>v-else </a:t>
            </a:r>
            <a:r>
              <a:rPr lang="zh-CN" sz="1400" dirty="0">
                <a:solidFill>
                  <a:schemeClr val="tx1">
                    <a:lumMod val="85000"/>
                    <a:lumOff val="15000"/>
                  </a:schemeClr>
                </a:solidFill>
                <a:latin typeface="Helvetica"/>
                <a:cs typeface="Helvetica"/>
              </a:rPr>
              <a:t>和</a:t>
            </a:r>
            <a:r>
              <a:rPr lang="zh-CN" sz="1400" b="1" dirty="0">
                <a:solidFill>
                  <a:srgbClr val="FF0000"/>
                </a:solidFill>
                <a:latin typeface="Helvetica"/>
                <a:cs typeface="Helvetica"/>
              </a:rPr>
              <a:t> v-else-if</a:t>
            </a:r>
            <a:r>
              <a:rPr lang="zh-CN" sz="1400" b="1" dirty="0">
                <a:solidFill>
                  <a:schemeClr val="tx1">
                    <a:lumMod val="85000"/>
                    <a:lumOff val="15000"/>
                  </a:schemeClr>
                </a:solidFill>
                <a:latin typeface="Helvetica"/>
                <a:cs typeface="Helvetica"/>
              </a:rPr>
              <a:t> </a:t>
            </a:r>
            <a:r>
              <a:rPr lang="zh-CN" sz="1400" dirty="0">
                <a:solidFill>
                  <a:schemeClr val="tx1">
                    <a:lumMod val="85000"/>
                    <a:lumOff val="15000"/>
                  </a:schemeClr>
                </a:solidFill>
                <a:latin typeface="Helvetica"/>
                <a:cs typeface="Helvetica"/>
              </a:rPr>
              <a:t>来表示其他的条件分支：</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&lt;h1 v-if="awesome"&gt;Vue is awesome!&lt;/h1&gt;</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&lt;h1 v-else&gt;Oh no 😢&lt;/h1&gt;</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dirty="0">
              <a:solidFill>
                <a:schemeClr val="tx1">
                  <a:lumMod val="85000"/>
                  <a:lumOff val="15000"/>
                </a:schemeClr>
              </a:solidFill>
              <a:latin typeface="Helvetica"/>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b="1" dirty="0">
                <a:solidFill>
                  <a:srgbClr val="FF0000"/>
                </a:solidFill>
                <a:latin typeface="Helvetica"/>
                <a:cs typeface="Helvetica"/>
              </a:rPr>
              <a:t>v-if vs. v-show</a:t>
            </a:r>
            <a:endParaRPr lang="zh-CN" sz="1400" b="1" dirty="0">
              <a:solidFill>
                <a:srgbClr val="FF0000"/>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v-if 是“真实的”按条件渲染，而 v-show 始终会被渲染，只有 CSS display 属性会被切换。因此，如果需要频繁切换，则使用 v-show 较好；如果在运行时绑定条件很少改变，则 v-if 会更合适。</a:t>
            </a:r>
            <a:endParaRPr lang="zh-CN" sz="14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2" cstate="print"/>
          <a:stretch>
            <a:fillRect/>
          </a:stretch>
        </p:blipFill>
        <p:spPr>
          <a:xfrm>
            <a:off x="5567045" y="1114425"/>
            <a:ext cx="3076575" cy="2884805"/>
          </a:xfrm>
          <a:prstGeom prst="rect">
            <a:avLst/>
          </a:prstGeom>
        </p:spPr>
      </p:pic>
    </p:spTree>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列表渲染</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2" name="图片 1"/>
          <p:cNvPicPr>
            <a:picLocks noChangeAspect="1"/>
          </p:cNvPicPr>
          <p:nvPr/>
        </p:nvPicPr>
        <p:blipFill>
          <a:blip r:embed="rId2" cstate="print"/>
          <a:stretch>
            <a:fillRect/>
          </a:stretch>
        </p:blipFill>
        <p:spPr>
          <a:xfrm>
            <a:off x="2740025" y="758825"/>
            <a:ext cx="3663950" cy="4243705"/>
          </a:xfrm>
          <a:prstGeom prst="rect">
            <a:avLst/>
          </a:prstGeom>
        </p:spPr>
      </p:pic>
    </p:spTree>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altLang="zh-CN" b="1" dirty="0" smtClean="0">
                <a:solidFill>
                  <a:schemeClr val="bg2"/>
                </a:solidFill>
                <a:latin typeface="微软雅黑" panose="020B0503020204020204" charset="-122"/>
                <a:ea typeface="微软雅黑" panose="020B0503020204020204" charset="-122"/>
              </a:rPr>
              <a:t>hooks</a:t>
            </a:r>
            <a:endParaRPr lang="en-US" altLang="zh-CN" b="1" dirty="0" smtClean="0">
              <a:solidFill>
                <a:schemeClr val="bg2"/>
              </a:solidFill>
              <a:latin typeface="微软雅黑" panose="020B0503020204020204" charset="-122"/>
              <a:ea typeface="微软雅黑" panose="020B0503020204020204" charset="-122"/>
            </a:endParaRPr>
          </a:p>
        </p:txBody>
      </p:sp>
      <p:pic>
        <p:nvPicPr>
          <p:cNvPr id="264194" name="Picture 2"/>
          <p:cNvPicPr>
            <a:picLocks noChangeAspect="1" noChangeArrowheads="1"/>
          </p:cNvPicPr>
          <p:nvPr/>
        </p:nvPicPr>
        <p:blipFill>
          <a:blip r:embed="rId2" cstate="print"/>
          <a:srcRect/>
          <a:stretch>
            <a:fillRect/>
          </a:stretch>
        </p:blipFill>
        <p:spPr bwMode="auto">
          <a:xfrm>
            <a:off x="935147" y="646845"/>
            <a:ext cx="3519157" cy="1953154"/>
          </a:xfrm>
          <a:prstGeom prst="rect">
            <a:avLst/>
          </a:prstGeom>
          <a:noFill/>
          <a:ln w="9525">
            <a:noFill/>
            <a:miter lim="800000"/>
            <a:headEnd/>
            <a:tailEnd/>
          </a:ln>
        </p:spPr>
      </p:pic>
      <p:pic>
        <p:nvPicPr>
          <p:cNvPr id="264195" name="Picture 3"/>
          <p:cNvPicPr>
            <a:picLocks noChangeAspect="1" noChangeArrowheads="1"/>
          </p:cNvPicPr>
          <p:nvPr/>
        </p:nvPicPr>
        <p:blipFill>
          <a:blip r:embed="rId3" cstate="print"/>
          <a:srcRect/>
          <a:stretch>
            <a:fillRect/>
          </a:stretch>
        </p:blipFill>
        <p:spPr bwMode="auto">
          <a:xfrm>
            <a:off x="1080002" y="2654317"/>
            <a:ext cx="3244421" cy="2343193"/>
          </a:xfrm>
          <a:prstGeom prst="rect">
            <a:avLst/>
          </a:prstGeom>
          <a:noFill/>
          <a:ln w="9525">
            <a:noFill/>
            <a:miter lim="800000"/>
            <a:headEnd/>
            <a:tailEnd/>
          </a:ln>
        </p:spPr>
      </p:pic>
      <p:pic>
        <p:nvPicPr>
          <p:cNvPr id="264196" name="Picture 4"/>
          <p:cNvPicPr>
            <a:picLocks noChangeAspect="1" noChangeArrowheads="1"/>
          </p:cNvPicPr>
          <p:nvPr/>
        </p:nvPicPr>
        <p:blipFill>
          <a:blip r:embed="rId4" cstate="print"/>
          <a:srcRect/>
          <a:stretch>
            <a:fillRect/>
          </a:stretch>
        </p:blipFill>
        <p:spPr bwMode="auto">
          <a:xfrm>
            <a:off x="4617644" y="646845"/>
            <a:ext cx="3988240" cy="303133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计算属性</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3" name="图片 2"/>
          <p:cNvPicPr>
            <a:picLocks noChangeAspect="1"/>
          </p:cNvPicPr>
          <p:nvPr/>
        </p:nvPicPr>
        <p:blipFill>
          <a:blip r:embed="rId2" cstate="print"/>
          <a:stretch>
            <a:fillRect/>
          </a:stretch>
        </p:blipFill>
        <p:spPr>
          <a:xfrm>
            <a:off x="2122170" y="701675"/>
            <a:ext cx="4764405" cy="4314190"/>
          </a:xfrm>
          <a:prstGeom prst="rect">
            <a:avLst/>
          </a:prstGeom>
        </p:spPr>
      </p:pic>
    </p:spTree>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侦听器</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2" name="图片 1"/>
          <p:cNvPicPr>
            <a:picLocks noChangeAspect="1"/>
          </p:cNvPicPr>
          <p:nvPr/>
        </p:nvPicPr>
        <p:blipFill>
          <a:blip r:embed="rId2" cstate="print"/>
          <a:stretch>
            <a:fillRect/>
          </a:stretch>
        </p:blipFill>
        <p:spPr>
          <a:xfrm>
            <a:off x="1165860" y="624205"/>
            <a:ext cx="3822700" cy="2178050"/>
          </a:xfrm>
          <a:prstGeom prst="rect">
            <a:avLst/>
          </a:prstGeom>
        </p:spPr>
      </p:pic>
      <p:pic>
        <p:nvPicPr>
          <p:cNvPr id="7" name="图片 6"/>
          <p:cNvPicPr>
            <a:picLocks noChangeAspect="1"/>
          </p:cNvPicPr>
          <p:nvPr/>
        </p:nvPicPr>
        <p:blipFill>
          <a:blip r:embed="rId3" cstate="print"/>
          <a:stretch>
            <a:fillRect/>
          </a:stretch>
        </p:blipFill>
        <p:spPr>
          <a:xfrm>
            <a:off x="1165860" y="3071495"/>
            <a:ext cx="3913505" cy="1854835"/>
          </a:xfrm>
          <a:prstGeom prst="rect">
            <a:avLst/>
          </a:prstGeom>
        </p:spPr>
      </p:pic>
      <p:pic>
        <p:nvPicPr>
          <p:cNvPr id="9" name="图片 8"/>
          <p:cNvPicPr>
            <a:picLocks noChangeAspect="1"/>
          </p:cNvPicPr>
          <p:nvPr/>
        </p:nvPicPr>
        <p:blipFill>
          <a:blip r:embed="rId4" cstate="print"/>
          <a:stretch>
            <a:fillRect/>
          </a:stretch>
        </p:blipFill>
        <p:spPr>
          <a:xfrm>
            <a:off x="5079365" y="624205"/>
            <a:ext cx="3267075" cy="4152900"/>
          </a:xfrm>
          <a:prstGeom prst="rect">
            <a:avLst/>
          </a:prstGeom>
        </p:spPr>
      </p:pic>
    </p:spTree>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watch与computed区别</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3" name="文本框 2"/>
          <p:cNvSpPr txBox="1"/>
          <p:nvPr>
            <p:custDataLst>
              <p:tags r:id="rId2"/>
            </p:custDataLst>
          </p:nvPr>
        </p:nvSpPr>
        <p:spPr>
          <a:xfrm>
            <a:off x="1447800" y="986656"/>
            <a:ext cx="6545580" cy="20288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sz="1400" b="1" dirty="0">
                <a:solidFill>
                  <a:schemeClr val="tx1">
                    <a:lumMod val="85000"/>
                    <a:lumOff val="15000"/>
                  </a:schemeClr>
                </a:solidFill>
                <a:latin typeface="Helvetica"/>
                <a:cs typeface="Helvetica"/>
              </a:rPr>
              <a:t>computed</a:t>
            </a:r>
            <a:r>
              <a:rPr lang="zh-CN" sz="1400" dirty="0">
                <a:solidFill>
                  <a:schemeClr val="tx1">
                    <a:lumMod val="85000"/>
                    <a:lumOff val="15000"/>
                  </a:schemeClr>
                </a:solidFill>
                <a:latin typeface="Helvetica"/>
                <a:cs typeface="Helvetica"/>
              </a:rPr>
              <a:t>支持缓存，相依赖的数据发生改变才会重新计算；</a:t>
            </a:r>
            <a:r>
              <a:rPr lang="zh-CN" sz="1400" b="1" dirty="0">
                <a:solidFill>
                  <a:schemeClr val="tx1">
                    <a:lumMod val="85000"/>
                    <a:lumOff val="15000"/>
                  </a:schemeClr>
                </a:solidFill>
                <a:latin typeface="Helvetica"/>
                <a:cs typeface="Helvetica"/>
              </a:rPr>
              <a:t>watch</a:t>
            </a:r>
            <a:r>
              <a:rPr lang="zh-CN" sz="1400" dirty="0">
                <a:solidFill>
                  <a:schemeClr val="tx1">
                    <a:lumMod val="85000"/>
                    <a:lumOff val="15000"/>
                  </a:schemeClr>
                </a:solidFill>
                <a:latin typeface="Helvetica"/>
                <a:cs typeface="Helvetica"/>
              </a:rPr>
              <a:t>不支持缓存，只要监听的数据变化就会触发相应操作</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b="1" dirty="0">
                <a:solidFill>
                  <a:schemeClr val="tx1">
                    <a:lumMod val="85000"/>
                    <a:lumOff val="15000"/>
                  </a:schemeClr>
                </a:solidFill>
                <a:latin typeface="Helvetica"/>
                <a:cs typeface="Helvetica"/>
              </a:rPr>
              <a:t>computed</a:t>
            </a:r>
            <a:r>
              <a:rPr lang="zh-CN" sz="1400" dirty="0">
                <a:solidFill>
                  <a:schemeClr val="tx1">
                    <a:lumMod val="85000"/>
                    <a:lumOff val="15000"/>
                  </a:schemeClr>
                </a:solidFill>
                <a:latin typeface="Helvetica"/>
                <a:cs typeface="Helvetica"/>
              </a:rPr>
              <a:t>不支持异步，当</a:t>
            </a:r>
            <a:r>
              <a:rPr lang="zh-CN" sz="1400" b="1" dirty="0">
                <a:solidFill>
                  <a:schemeClr val="tx1">
                    <a:lumMod val="85000"/>
                    <a:lumOff val="15000"/>
                  </a:schemeClr>
                </a:solidFill>
                <a:latin typeface="Helvetica"/>
                <a:cs typeface="Helvetica"/>
              </a:rPr>
              <a:t>computed</a:t>
            </a:r>
            <a:r>
              <a:rPr lang="zh-CN" sz="1400" dirty="0">
                <a:solidFill>
                  <a:schemeClr val="tx1">
                    <a:lumMod val="85000"/>
                    <a:lumOff val="15000"/>
                  </a:schemeClr>
                </a:solidFill>
                <a:latin typeface="Helvetica"/>
                <a:cs typeface="Helvetica"/>
              </a:rPr>
              <a:t>内有异步操作时是无法监听数据变化的；</a:t>
            </a:r>
            <a:r>
              <a:rPr lang="zh-CN" sz="1400" b="1" dirty="0">
                <a:solidFill>
                  <a:schemeClr val="tx1">
                    <a:lumMod val="85000"/>
                    <a:lumOff val="15000"/>
                  </a:schemeClr>
                </a:solidFill>
                <a:latin typeface="Helvetica"/>
                <a:cs typeface="Helvetica"/>
              </a:rPr>
              <a:t>watch</a:t>
            </a:r>
            <a:r>
              <a:rPr lang="zh-CN" sz="1400" dirty="0">
                <a:solidFill>
                  <a:schemeClr val="tx1">
                    <a:lumMod val="85000"/>
                    <a:lumOff val="15000"/>
                  </a:schemeClr>
                </a:solidFill>
                <a:latin typeface="Helvetica"/>
                <a:cs typeface="Helvetica"/>
              </a:rPr>
              <a:t>支持异步操作</a:t>
            </a: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b="1" dirty="0">
                <a:solidFill>
                  <a:schemeClr val="tx1">
                    <a:lumMod val="85000"/>
                    <a:lumOff val="15000"/>
                  </a:schemeClr>
                </a:solidFill>
                <a:latin typeface="Helvetica"/>
                <a:cs typeface="Helvetica"/>
              </a:rPr>
              <a:t>computed</a:t>
            </a:r>
            <a:r>
              <a:rPr lang="zh-CN" sz="1400" dirty="0">
                <a:solidFill>
                  <a:schemeClr val="tx1">
                    <a:lumMod val="85000"/>
                    <a:lumOff val="15000"/>
                  </a:schemeClr>
                </a:solidFill>
                <a:latin typeface="Helvetica"/>
                <a:cs typeface="Helvetica"/>
              </a:rPr>
              <a:t>属性的属性值是</a:t>
            </a:r>
            <a:r>
              <a:rPr lang="zh-CN" sz="1400" dirty="0" smtClean="0">
                <a:solidFill>
                  <a:schemeClr val="tx1">
                    <a:lumMod val="85000"/>
                    <a:lumOff val="15000"/>
                  </a:schemeClr>
                </a:solidFill>
                <a:latin typeface="Helvetica"/>
                <a:cs typeface="Helvetica"/>
              </a:rPr>
              <a:t>一</a:t>
            </a:r>
            <a:r>
              <a:rPr lang="zh-CN" altLang="en-US" sz="1400" dirty="0" smtClean="0">
                <a:solidFill>
                  <a:schemeClr val="tx1">
                    <a:lumMod val="85000"/>
                    <a:lumOff val="15000"/>
                  </a:schemeClr>
                </a:solidFill>
                <a:latin typeface="Helvetica"/>
                <a:cs typeface="Helvetica"/>
              </a:rPr>
              <a:t>个</a:t>
            </a:r>
            <a:r>
              <a:rPr lang="zh-CN" sz="1400" dirty="0" smtClean="0">
                <a:solidFill>
                  <a:schemeClr val="tx1">
                    <a:lumMod val="85000"/>
                    <a:lumOff val="15000"/>
                  </a:schemeClr>
                </a:solidFill>
                <a:latin typeface="Helvetica"/>
                <a:cs typeface="Helvetica"/>
              </a:rPr>
              <a:t>函数</a:t>
            </a:r>
            <a:r>
              <a:rPr lang="zh-CN" sz="1400" dirty="0">
                <a:solidFill>
                  <a:schemeClr val="tx1">
                    <a:lumMod val="85000"/>
                    <a:lumOff val="15000"/>
                  </a:schemeClr>
                </a:solidFill>
                <a:latin typeface="Helvetica"/>
                <a:cs typeface="Helvetica"/>
              </a:rPr>
              <a:t>，函数返回值为属性的属性值</a:t>
            </a:r>
            <a:r>
              <a:rPr lang="zh-CN" sz="1400" dirty="0" smtClean="0">
                <a:solidFill>
                  <a:schemeClr val="tx1">
                    <a:lumMod val="85000"/>
                    <a:lumOff val="15000"/>
                  </a:schemeClr>
                </a:solidFill>
                <a:latin typeface="Helvetica"/>
                <a:cs typeface="Helvetica"/>
              </a:rPr>
              <a:t>，</a:t>
            </a:r>
            <a:r>
              <a:rPr lang="zh-CN" altLang="en-US" sz="1400" dirty="0" smtClean="0">
                <a:solidFill>
                  <a:schemeClr val="tx1">
                    <a:lumMod val="85000"/>
                    <a:lumOff val="15000"/>
                  </a:schemeClr>
                </a:solidFill>
                <a:latin typeface="Helvetica"/>
                <a:cs typeface="Helvetica"/>
              </a:rPr>
              <a:t>其</a:t>
            </a:r>
            <a:r>
              <a:rPr lang="zh-CN" sz="1400" dirty="0" smtClean="0">
                <a:solidFill>
                  <a:schemeClr val="tx1">
                    <a:lumMod val="85000"/>
                    <a:lumOff val="15000"/>
                  </a:schemeClr>
                </a:solidFill>
                <a:latin typeface="Helvetica"/>
                <a:cs typeface="Helvetica"/>
              </a:rPr>
              <a:t>中</a:t>
            </a:r>
            <a:r>
              <a:rPr lang="zh-CN" sz="1400" dirty="0">
                <a:solidFill>
                  <a:schemeClr val="tx1">
                    <a:lumMod val="85000"/>
                    <a:lumOff val="15000"/>
                  </a:schemeClr>
                </a:solidFill>
                <a:latin typeface="Helvetica"/>
                <a:cs typeface="Helvetica"/>
              </a:rPr>
              <a:t>每个属性都可以设置set与get方法。</a:t>
            </a:r>
            <a:r>
              <a:rPr lang="zh-CN" sz="1400" b="1" dirty="0">
                <a:solidFill>
                  <a:schemeClr val="tx1">
                    <a:lumMod val="85000"/>
                    <a:lumOff val="15000"/>
                  </a:schemeClr>
                </a:solidFill>
                <a:latin typeface="Helvetica"/>
                <a:cs typeface="Helvetica"/>
              </a:rPr>
              <a:t>watch</a:t>
            </a:r>
            <a:r>
              <a:rPr lang="zh-CN" sz="1400" dirty="0">
                <a:solidFill>
                  <a:schemeClr val="tx1">
                    <a:lumMod val="85000"/>
                    <a:lumOff val="15000"/>
                  </a:schemeClr>
                </a:solidFill>
                <a:latin typeface="Helvetica"/>
                <a:cs typeface="Helvetica"/>
              </a:rPr>
              <a:t>监听的数据必须是data中声明过或父组件传递过来的props中的数据，当数据变化时，触发监听器</a:t>
            </a:r>
            <a:endParaRPr lang="zh-CN" sz="1400" dirty="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生命周期和模板引用</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100" name="图片 99"/>
          <p:cNvPicPr/>
          <p:nvPr/>
        </p:nvPicPr>
        <p:blipFill>
          <a:blip r:embed="rId2" cstate="print"/>
          <a:stretch>
            <a:fillRect/>
          </a:stretch>
        </p:blipFill>
        <p:spPr>
          <a:xfrm>
            <a:off x="5271135" y="128270"/>
            <a:ext cx="3125470" cy="5015230"/>
          </a:xfrm>
          <a:prstGeom prst="rect">
            <a:avLst/>
          </a:prstGeom>
          <a:noFill/>
          <a:ln w="9525">
            <a:noFill/>
          </a:ln>
        </p:spPr>
      </p:pic>
      <p:pic>
        <p:nvPicPr>
          <p:cNvPr id="8" name="图片 7"/>
          <p:cNvPicPr>
            <a:picLocks noChangeAspect="1"/>
          </p:cNvPicPr>
          <p:nvPr/>
        </p:nvPicPr>
        <p:blipFill>
          <a:blip r:embed="rId3" cstate="print"/>
          <a:stretch>
            <a:fillRect/>
          </a:stretch>
        </p:blipFill>
        <p:spPr>
          <a:xfrm>
            <a:off x="1139190" y="624205"/>
            <a:ext cx="3298825" cy="4366260"/>
          </a:xfrm>
          <a:prstGeom prst="rect">
            <a:avLst/>
          </a:prstGeom>
        </p:spPr>
      </p:pic>
    </p:spTree>
  </p:cSld>
  <p:clrMapOvr>
    <a:masterClrMapping/>
  </p:clrMapOvr>
  <p:transition spd="med"/>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组件</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2" name="图片 1"/>
          <p:cNvPicPr>
            <a:picLocks noChangeAspect="1"/>
          </p:cNvPicPr>
          <p:nvPr/>
        </p:nvPicPr>
        <p:blipFill>
          <a:blip r:embed="rId2" cstate="print"/>
          <a:stretch>
            <a:fillRect/>
          </a:stretch>
        </p:blipFill>
        <p:spPr>
          <a:xfrm>
            <a:off x="1577975" y="816610"/>
            <a:ext cx="5987415" cy="3510915"/>
          </a:xfrm>
          <a:prstGeom prst="rect">
            <a:avLst/>
          </a:prstGeom>
        </p:spPr>
      </p:pic>
    </p:spTree>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组件通信</a:t>
            </a:r>
            <a:r>
              <a:rPr lang="en-US" altLang="zh-CN" b="1" dirty="0">
                <a:solidFill>
                  <a:schemeClr val="bg2"/>
                </a:solidFill>
                <a:latin typeface="微软雅黑" panose="020B0503020204020204" charset="-122"/>
                <a:ea typeface="微软雅黑" panose="020B0503020204020204" charset="-122"/>
                <a:sym typeface="Helvetica"/>
              </a:rPr>
              <a:t>Props</a:t>
            </a:r>
            <a:r>
              <a:rPr lang="zh-CN" altLang="en-US" b="1" dirty="0">
                <a:solidFill>
                  <a:schemeClr val="bg2"/>
                </a:solidFill>
                <a:latin typeface="微软雅黑" panose="020B0503020204020204" charset="-122"/>
                <a:ea typeface="微软雅黑" panose="020B0503020204020204" charset="-122"/>
                <a:sym typeface="Helvetica"/>
              </a:rPr>
              <a:t>和</a:t>
            </a:r>
            <a:r>
              <a:rPr lang="en-US" altLang="zh-CN" b="1" dirty="0">
                <a:solidFill>
                  <a:schemeClr val="bg2"/>
                </a:solidFill>
                <a:latin typeface="微软雅黑" panose="020B0503020204020204" charset="-122"/>
                <a:ea typeface="微软雅黑" panose="020B0503020204020204" charset="-122"/>
                <a:sym typeface="Helvetica"/>
              </a:rPr>
              <a:t>Emits</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7" name="图片 6"/>
          <p:cNvPicPr>
            <a:picLocks noChangeAspect="1"/>
          </p:cNvPicPr>
          <p:nvPr/>
        </p:nvPicPr>
        <p:blipFill>
          <a:blip r:embed="rId2" cstate="print"/>
          <a:stretch>
            <a:fillRect/>
          </a:stretch>
        </p:blipFill>
        <p:spPr>
          <a:xfrm>
            <a:off x="917575" y="958215"/>
            <a:ext cx="3860800" cy="3689350"/>
          </a:xfrm>
          <a:prstGeom prst="rect">
            <a:avLst/>
          </a:prstGeom>
        </p:spPr>
      </p:pic>
      <p:pic>
        <p:nvPicPr>
          <p:cNvPr id="8" name="图片 7"/>
          <p:cNvPicPr>
            <a:picLocks noChangeAspect="1"/>
          </p:cNvPicPr>
          <p:nvPr/>
        </p:nvPicPr>
        <p:blipFill>
          <a:blip r:embed="rId3" cstate="print"/>
          <a:stretch>
            <a:fillRect/>
          </a:stretch>
        </p:blipFill>
        <p:spPr>
          <a:xfrm>
            <a:off x="4960620" y="1190625"/>
            <a:ext cx="3816350" cy="3359150"/>
          </a:xfrm>
          <a:prstGeom prst="rect">
            <a:avLst/>
          </a:prstGeom>
        </p:spPr>
      </p:pic>
    </p:spTree>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组件通信</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2" name="图片 1"/>
          <p:cNvPicPr>
            <a:picLocks noChangeAspect="1"/>
          </p:cNvPicPr>
          <p:nvPr/>
        </p:nvPicPr>
        <p:blipFill>
          <a:blip r:embed="rId2" cstate="print"/>
          <a:stretch>
            <a:fillRect/>
          </a:stretch>
        </p:blipFill>
        <p:spPr>
          <a:xfrm>
            <a:off x="2511425" y="694690"/>
            <a:ext cx="3891280" cy="4004310"/>
          </a:xfrm>
          <a:prstGeom prst="rect">
            <a:avLst/>
          </a:prstGeom>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5、typescript</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676776"/>
            <a:ext cx="6545580" cy="1077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TypeScript</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是一种由微软开发的自由和开源的编程语言</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它是</a:t>
            </a:r>
            <a:r>
              <a:rPr sz="1600" dirty="0">
                <a:solidFill>
                  <a:schemeClr val="tx1">
                    <a:lumMod val="85000"/>
                    <a:lumOff val="15000"/>
                  </a:schemeClr>
                </a:solidFill>
                <a:latin typeface="Helvetica"/>
                <a:cs typeface="Helvetica"/>
              </a:rPr>
              <a:t> JavaScript </a:t>
            </a:r>
            <a:r>
              <a:rPr sz="1600" dirty="0" err="1">
                <a:solidFill>
                  <a:schemeClr val="tx1">
                    <a:lumMod val="85000"/>
                    <a:lumOff val="15000"/>
                  </a:schemeClr>
                </a:solidFill>
                <a:latin typeface="Helvetica"/>
                <a:cs typeface="Helvetica"/>
              </a:rPr>
              <a:t>的一个超集，而且本质上向这个语言添加了可选的静态类型和基于类的面向对象编程</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TypeScript具有可选的类型并可以编译为纯JavaScript</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从技术上讲TypeScript就是具有静态类型的</a:t>
            </a:r>
            <a:r>
              <a:rPr sz="1600" dirty="0">
                <a:solidFill>
                  <a:schemeClr val="tx1">
                    <a:lumMod val="85000"/>
                    <a:lumOff val="15000"/>
                  </a:schemeClr>
                </a:solidFill>
                <a:latin typeface="Helvetica"/>
                <a:cs typeface="Helvetica"/>
              </a:rPr>
              <a:t> JavaScript </a:t>
            </a:r>
            <a:r>
              <a:rPr sz="1600" dirty="0" smtClean="0">
                <a:solidFill>
                  <a:schemeClr val="tx1">
                    <a:lumMod val="85000"/>
                    <a:lumOff val="15000"/>
                  </a:schemeClr>
                </a:solidFill>
                <a:latin typeface="Helvetica"/>
                <a:cs typeface="Helvetica"/>
              </a:rPr>
              <a:t>。</a:t>
            </a:r>
            <a:endParaRPr sz="1600" dirty="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2" cstate="print"/>
          <a:stretch>
            <a:fillRect/>
          </a:stretch>
        </p:blipFill>
        <p:spPr>
          <a:xfrm>
            <a:off x="2534285" y="1890395"/>
            <a:ext cx="4372610" cy="3140710"/>
          </a:xfrm>
          <a:prstGeom prst="rect">
            <a:avLst/>
          </a:prstGeom>
        </p:spPr>
      </p:pic>
    </p:spTree>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组件</a:t>
            </a:r>
            <a:r>
              <a:rPr lang="en-US" altLang="zh-CN" b="1" dirty="0">
                <a:solidFill>
                  <a:schemeClr val="bg2"/>
                </a:solidFill>
                <a:latin typeface="微软雅黑" panose="020B0503020204020204" charset="-122"/>
                <a:ea typeface="微软雅黑" panose="020B0503020204020204" charset="-122"/>
                <a:sym typeface="Helvetica"/>
              </a:rPr>
              <a:t> </a:t>
            </a:r>
            <a:r>
              <a:rPr lang="zh-CN" altLang="en-US" b="1" dirty="0">
                <a:solidFill>
                  <a:schemeClr val="bg2"/>
                </a:solidFill>
                <a:latin typeface="微软雅黑" panose="020B0503020204020204" charset="-122"/>
                <a:ea typeface="微软雅黑" panose="020B0503020204020204" charset="-122"/>
                <a:sym typeface="Helvetica"/>
              </a:rPr>
              <a:t>插槽</a:t>
            </a:r>
            <a:endParaRPr lang="zh-CN" altLang="en-US" b="1" dirty="0">
              <a:solidFill>
                <a:schemeClr val="bg2"/>
              </a:solidFill>
              <a:latin typeface="微软雅黑" panose="020B0503020204020204" charset="-122"/>
              <a:ea typeface="微软雅黑" panose="020B0503020204020204" charset="-122"/>
              <a:sym typeface="Helvetica"/>
            </a:endParaRPr>
          </a:p>
        </p:txBody>
      </p:sp>
      <p:pic>
        <p:nvPicPr>
          <p:cNvPr id="3" name="图片 2"/>
          <p:cNvPicPr>
            <a:picLocks noChangeAspect="1"/>
          </p:cNvPicPr>
          <p:nvPr/>
        </p:nvPicPr>
        <p:blipFill>
          <a:blip r:embed="rId2" cstate="print"/>
          <a:stretch>
            <a:fillRect/>
          </a:stretch>
        </p:blipFill>
        <p:spPr>
          <a:xfrm>
            <a:off x="626110" y="1018540"/>
            <a:ext cx="3771900" cy="3359150"/>
          </a:xfrm>
          <a:prstGeom prst="rect">
            <a:avLst/>
          </a:prstGeom>
        </p:spPr>
      </p:pic>
      <p:pic>
        <p:nvPicPr>
          <p:cNvPr id="7" name="图片 6"/>
          <p:cNvPicPr>
            <a:picLocks noChangeAspect="1"/>
          </p:cNvPicPr>
          <p:nvPr/>
        </p:nvPicPr>
        <p:blipFill>
          <a:blip r:embed="rId3" cstate="print"/>
          <a:stretch>
            <a:fillRect/>
          </a:stretch>
        </p:blipFill>
        <p:spPr>
          <a:xfrm>
            <a:off x="5058410" y="594995"/>
            <a:ext cx="3511550" cy="4391660"/>
          </a:xfrm>
          <a:prstGeom prst="rect">
            <a:avLst/>
          </a:prstGeom>
        </p:spPr>
      </p:pic>
    </p:spTree>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1"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835785" y="1739900"/>
            <a:ext cx="2581275" cy="646329"/>
          </a:xfrm>
          <a:prstGeom prst="rect">
            <a:avLst/>
          </a:prstGeom>
          <a:noFill/>
        </p:spPr>
        <p:txBody>
          <a:bodyPr wrap="square" lIns="91438" tIns="45719" rIns="91438" bIns="45719" rtlCol="0">
            <a:spAutoFit/>
          </a:bodyPr>
          <a:lstStyle/>
          <a:p>
            <a:pPr algn="l"/>
            <a:r>
              <a:rPr kumimoji="1" lang="zh-CN" altLang="en-US" sz="3600" b="1" dirty="0">
                <a:solidFill>
                  <a:schemeClr val="bg1"/>
                </a:solidFill>
                <a:latin typeface="思源黑体 CN Regular" pitchFamily="34" charset="-122"/>
                <a:ea typeface="思源黑体 CN Regular" pitchFamily="34" charset="-122"/>
              </a:rPr>
              <a:t>项目</a:t>
            </a:r>
            <a:r>
              <a:rPr kumimoji="1" lang="zh-CN" altLang="en-US" sz="3600" b="1" dirty="0" smtClean="0">
                <a:solidFill>
                  <a:schemeClr val="bg1"/>
                </a:solidFill>
                <a:latin typeface="思源黑体 CN Regular" pitchFamily="34" charset="-122"/>
                <a:ea typeface="思源黑体 CN Regular" pitchFamily="34" charset="-122"/>
              </a:rPr>
              <a:t>打包</a:t>
            </a:r>
            <a:endParaRPr kumimoji="1" lang="zh-CN" altLang="en-US" sz="3600" b="1" dirty="0">
              <a:solidFill>
                <a:schemeClr val="bg1"/>
              </a:solidFill>
              <a:latin typeface="思源黑体 CN Regular" pitchFamily="34" charset="-122"/>
              <a:ea typeface="思源黑体 CN Regular" pitchFamily="34" charset="-122"/>
            </a:endParaRPr>
          </a:p>
        </p:txBody>
      </p:sp>
      <p:sp>
        <p:nvSpPr>
          <p:cNvPr id="35" name="矩形 34"/>
          <p:cNvSpPr/>
          <p:nvPr/>
        </p:nvSpPr>
        <p:spPr>
          <a:xfrm>
            <a:off x="513741" y="1408648"/>
            <a:ext cx="1321889" cy="1936750"/>
          </a:xfrm>
          <a:prstGeom prst="rect">
            <a:avLst/>
          </a:prstGeom>
        </p:spPr>
        <p:txBody>
          <a:bodyPr wrap="square" lIns="91438" tIns="45719" rIns="91438" bIns="45719">
            <a:spAutoFit/>
          </a:bodyPr>
          <a:lstStyle/>
          <a:p>
            <a:pPr algn="ctr">
              <a:lnSpc>
                <a:spcPct val="80000"/>
              </a:lnSpc>
            </a:pPr>
            <a:r>
              <a:rPr kumimoji="1" lang="en-US" altLang="zh-CN" sz="15000" dirty="0">
                <a:solidFill>
                  <a:schemeClr val="bg1"/>
                </a:solidFill>
              </a:rPr>
              <a:t>4</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2"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b="1" dirty="0" smtClean="0">
                <a:solidFill>
                  <a:schemeClr val="bg2"/>
                </a:solidFill>
                <a:latin typeface="微软雅黑" panose="020B0503020204020204" charset="-122"/>
                <a:ea typeface="微软雅黑" panose="020B0503020204020204" charset="-122"/>
              </a:rPr>
              <a:t>接口公共路径</a:t>
            </a:r>
            <a:endParaRPr lang="zh-CN" altLang="en-US" b="1" dirty="0" smtClean="0">
              <a:solidFill>
                <a:schemeClr val="bg2"/>
              </a:solidFill>
              <a:latin typeface="微软雅黑" panose="020B0503020204020204" charset="-122"/>
              <a:ea typeface="微软雅黑" panose="020B0503020204020204" charset="-122"/>
            </a:endParaRPr>
          </a:p>
        </p:txBody>
      </p:sp>
      <p:sp>
        <p:nvSpPr>
          <p:cNvPr id="8" name="文本框 6"/>
          <p:cNvSpPr txBox="1"/>
          <p:nvPr/>
        </p:nvSpPr>
        <p:spPr>
          <a:xfrm>
            <a:off x="1447800" y="986656"/>
            <a:ext cx="6545580" cy="31085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sz="1400" dirty="0" smtClean="0"/>
              <a:t>以配置 </a:t>
            </a:r>
            <a:r>
              <a:rPr lang="en-US" altLang="zh-CN" sz="1400" dirty="0" smtClean="0"/>
              <a:t>.</a:t>
            </a:r>
            <a:r>
              <a:rPr lang="en-US" altLang="zh-CN" sz="1400" dirty="0" err="1" smtClean="0"/>
              <a:t>env.production</a:t>
            </a:r>
            <a:r>
              <a:rPr lang="en-US" altLang="zh-CN" sz="1400" dirty="0" smtClean="0"/>
              <a:t> </a:t>
            </a:r>
            <a:r>
              <a:rPr lang="zh-CN" altLang="en-US" sz="1400" dirty="0" smtClean="0"/>
              <a:t>为例。</a:t>
            </a:r>
            <a:endParaRPr lang="en-US" altLang="zh-CN" sz="1400" dirty="0" smtClean="0"/>
          </a:p>
          <a:p>
            <a:endParaRPr lang="en-US" altLang="zh-CN" sz="1400" dirty="0" smtClean="0"/>
          </a:p>
          <a:p>
            <a:pPr>
              <a:buFont typeface="Arial" panose="020B0604020202020204" pitchFamily="34" charset="0"/>
              <a:buChar char="•"/>
            </a:pPr>
            <a:r>
              <a:rPr lang="zh-CN" altLang="en-US" sz="1400" dirty="0" smtClean="0"/>
              <a:t>打包后部署的服务器上使用 </a:t>
            </a:r>
            <a:r>
              <a:rPr lang="en-US" altLang="zh-CN" sz="1400" dirty="0" err="1" smtClean="0">
                <a:solidFill>
                  <a:srgbClr val="FF0000"/>
                </a:solidFill>
              </a:rPr>
              <a:t>Nginx</a:t>
            </a:r>
            <a:r>
              <a:rPr lang="en-US" altLang="zh-CN" sz="1400" dirty="0" smtClean="0"/>
              <a:t> </a:t>
            </a:r>
            <a:r>
              <a:rPr lang="zh-CN" altLang="en-US" sz="1400" dirty="0" smtClean="0"/>
              <a:t>等工具反向代理</a:t>
            </a:r>
            <a:endParaRPr lang="en-US" altLang="zh-CN" sz="1400" dirty="0" smtClean="0"/>
          </a:p>
          <a:p>
            <a:endParaRPr lang="en-US" altLang="zh-CN" sz="1400" dirty="0" smtClean="0"/>
          </a:p>
          <a:p>
            <a:r>
              <a:rPr lang="en-US" altLang="zh-CN" sz="1400" dirty="0" smtClean="0"/>
              <a:t>## </a:t>
            </a:r>
            <a:r>
              <a:rPr lang="zh-CN" altLang="en-US" sz="1400" dirty="0" smtClean="0"/>
              <a:t>后端接口公共路径</a:t>
            </a:r>
            <a:endParaRPr lang="en-US" altLang="zh-CN" sz="1400" dirty="0" smtClean="0"/>
          </a:p>
          <a:p>
            <a:r>
              <a:rPr lang="en-US" altLang="zh-CN" sz="1400" dirty="0" smtClean="0"/>
              <a:t>VITE_BASE_API ='/'</a:t>
            </a:r>
            <a:endParaRPr lang="en-US" altLang="zh-CN" sz="1400" dirty="0" smtClean="0"/>
          </a:p>
          <a:p>
            <a:endParaRPr lang="en-US" altLang="zh-CN" sz="1400" dirty="0" smtClean="0"/>
          </a:p>
          <a:p>
            <a:endParaRPr lang="en-US" altLang="zh-CN" sz="1400" dirty="0" smtClean="0"/>
          </a:p>
          <a:p>
            <a:pPr>
              <a:buFont typeface="Arial" panose="020B0604020202020204" pitchFamily="34" charset="0"/>
              <a:buChar char="•"/>
            </a:pPr>
            <a:r>
              <a:rPr lang="zh-CN" altLang="en-US" sz="1400" dirty="0" smtClean="0"/>
              <a:t>采用 </a:t>
            </a:r>
            <a:r>
              <a:rPr lang="en-US" altLang="zh-CN" sz="1400" dirty="0" smtClean="0">
                <a:solidFill>
                  <a:srgbClr val="FF0000"/>
                </a:solidFill>
              </a:rPr>
              <a:t>CORS</a:t>
            </a:r>
            <a:r>
              <a:rPr lang="en-US" altLang="zh-CN" sz="1400" dirty="0" smtClean="0"/>
              <a:t> </a:t>
            </a:r>
            <a:r>
              <a:rPr lang="zh-CN" altLang="en-US" sz="1400" dirty="0" smtClean="0"/>
              <a:t>的方式解决跨域问题，就需要将 </a:t>
            </a:r>
            <a:r>
              <a:rPr lang="en-US" altLang="zh-CN" sz="1400" dirty="0" smtClean="0"/>
              <a:t>VITE_BASE_API </a:t>
            </a:r>
            <a:r>
              <a:rPr lang="zh-CN" altLang="en-US" sz="1400" dirty="0" smtClean="0"/>
              <a:t>写完整，也就是：</a:t>
            </a:r>
            <a:endParaRPr lang="en-US" altLang="zh-CN" sz="1400" dirty="0" smtClean="0"/>
          </a:p>
          <a:p>
            <a:endParaRPr lang="zh-CN" altLang="en-US" sz="1400" dirty="0" smtClean="0"/>
          </a:p>
          <a:p>
            <a:r>
              <a:rPr lang="en-US" altLang="zh-CN" sz="1400" dirty="0" smtClean="0"/>
              <a:t>## </a:t>
            </a:r>
            <a:r>
              <a:rPr lang="zh-CN" altLang="en-US" sz="1400" dirty="0" smtClean="0"/>
              <a:t>后端接口公共路径（如果解决跨域问题采用 </a:t>
            </a:r>
            <a:r>
              <a:rPr lang="en-US" altLang="zh-CN" sz="1400" dirty="0" smtClean="0"/>
              <a:t>CORS </a:t>
            </a:r>
            <a:r>
              <a:rPr lang="zh-CN" altLang="en-US" sz="1400" dirty="0" smtClean="0"/>
              <a:t>就需要写全路径） </a:t>
            </a:r>
            <a:r>
              <a:rPr lang="en-US" altLang="zh-CN" sz="1400" dirty="0" smtClean="0"/>
              <a:t>VITE_BASE_API = 'https://xxx.com/api/v1'</a:t>
            </a:r>
            <a:endParaRPr lang="en-US" altLang="zh-CN" sz="1400" dirty="0" smtClean="0"/>
          </a:p>
          <a:p>
            <a:br>
              <a:rPr lang="en-US" altLang="zh-CN" sz="1400" dirty="0" smtClean="0"/>
            </a:br>
            <a:endParaRPr lang="zh-CN" altLang="en-US" sz="1400" dirty="0"/>
          </a:p>
        </p:txBody>
      </p:sp>
    </p:spTree>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b="1" dirty="0" smtClean="0">
                <a:solidFill>
                  <a:schemeClr val="bg2"/>
                </a:solidFill>
                <a:latin typeface="微软雅黑" panose="020B0503020204020204" charset="-122"/>
                <a:ea typeface="微软雅黑" panose="020B0503020204020204" charset="-122"/>
              </a:rPr>
              <a:t>路由模式</a:t>
            </a:r>
            <a:endParaRPr lang="zh-CN" altLang="en-US" b="1" dirty="0" smtClean="0">
              <a:solidFill>
                <a:schemeClr val="bg2"/>
              </a:solidFill>
              <a:latin typeface="微软雅黑" panose="020B0503020204020204" charset="-122"/>
              <a:ea typeface="微软雅黑" panose="020B0503020204020204" charset="-122"/>
            </a:endParaRPr>
          </a:p>
        </p:txBody>
      </p:sp>
      <p:pic>
        <p:nvPicPr>
          <p:cNvPr id="256002" name="Picture 2"/>
          <p:cNvPicPr>
            <a:picLocks noChangeAspect="1" noChangeArrowheads="1"/>
          </p:cNvPicPr>
          <p:nvPr/>
        </p:nvPicPr>
        <p:blipFill>
          <a:blip r:embed="rId2" cstate="print"/>
          <a:srcRect/>
          <a:stretch>
            <a:fillRect/>
          </a:stretch>
        </p:blipFill>
        <p:spPr bwMode="auto">
          <a:xfrm>
            <a:off x="595313" y="739775"/>
            <a:ext cx="7953375" cy="2343150"/>
          </a:xfrm>
          <a:prstGeom prst="rect">
            <a:avLst/>
          </a:prstGeom>
          <a:noFill/>
          <a:ln w="9525">
            <a:noFill/>
            <a:miter lim="800000"/>
            <a:headEnd/>
            <a:tailEnd/>
          </a:ln>
        </p:spPr>
      </p:pic>
      <p:sp>
        <p:nvSpPr>
          <p:cNvPr id="7" name="TextBox 6"/>
          <p:cNvSpPr txBox="1"/>
          <p:nvPr/>
        </p:nvSpPr>
        <p:spPr>
          <a:xfrm>
            <a:off x="977900" y="3007927"/>
            <a:ext cx="2839876" cy="2769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zh-CN" altLang="en-US" sz="1200" dirty="0" smtClean="0">
                <a:hlinkClick r:id="rId3"/>
              </a:rPr>
              <a:t>不同的历史模式 </a:t>
            </a:r>
            <a:r>
              <a:rPr lang="en-US" altLang="zh-CN" sz="1200" dirty="0" smtClean="0">
                <a:hlinkClick r:id="rId3"/>
              </a:rPr>
              <a:t>| </a:t>
            </a:r>
            <a:r>
              <a:rPr lang="en-US" altLang="zh-CN" sz="1200" dirty="0" err="1" smtClean="0">
                <a:hlinkClick r:id="rId3"/>
              </a:rPr>
              <a:t>Vue</a:t>
            </a:r>
            <a:r>
              <a:rPr lang="en-US" altLang="zh-CN" sz="1200" dirty="0" smtClean="0">
                <a:hlinkClick r:id="rId3"/>
              </a:rPr>
              <a:t> Router (vuejs.org)</a:t>
            </a:r>
            <a:endParaRPr kumimoji="0" lang="zh-CN" altLang="en-US" sz="1200" b="0" i="0" u="none" strike="noStrike" cap="none" spc="0" normalizeH="0" baseline="0" dirty="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b="1" dirty="0" smtClean="0">
                <a:solidFill>
                  <a:schemeClr val="bg2"/>
                </a:solidFill>
                <a:latin typeface="微软雅黑" panose="020B0503020204020204" charset="-122"/>
                <a:ea typeface="微软雅黑" panose="020B0503020204020204" charset="-122"/>
              </a:rPr>
              <a:t>打包路径</a:t>
            </a:r>
            <a:endParaRPr lang="zh-CN" altLang="en-US" b="1" dirty="0" smtClean="0">
              <a:solidFill>
                <a:schemeClr val="bg2"/>
              </a:solidFill>
              <a:latin typeface="微软雅黑" panose="020B0503020204020204" charset="-122"/>
              <a:ea typeface="微软雅黑" panose="020B0503020204020204" charset="-122"/>
            </a:endParaRPr>
          </a:p>
        </p:txBody>
      </p:sp>
      <p:pic>
        <p:nvPicPr>
          <p:cNvPr id="257026" name="Picture 2"/>
          <p:cNvPicPr>
            <a:picLocks noChangeAspect="1" noChangeArrowheads="1"/>
          </p:cNvPicPr>
          <p:nvPr/>
        </p:nvPicPr>
        <p:blipFill>
          <a:blip r:embed="rId2" cstate="print"/>
          <a:srcRect/>
          <a:stretch>
            <a:fillRect/>
          </a:stretch>
        </p:blipFill>
        <p:spPr bwMode="auto">
          <a:xfrm>
            <a:off x="1295400" y="704850"/>
            <a:ext cx="6553200" cy="323850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b="1" dirty="0" smtClean="0">
                <a:solidFill>
                  <a:schemeClr val="bg2"/>
                </a:solidFill>
                <a:latin typeface="微软雅黑" panose="020B0503020204020204" charset="-122"/>
                <a:ea typeface="微软雅黑" panose="020B0503020204020204" charset="-122"/>
              </a:rPr>
              <a:t>运行命令</a:t>
            </a:r>
            <a:endParaRPr lang="zh-CN" altLang="en-US" b="1" dirty="0" smtClean="0">
              <a:solidFill>
                <a:schemeClr val="bg2"/>
              </a:solidFill>
              <a:latin typeface="微软雅黑" panose="020B0503020204020204" charset="-122"/>
              <a:ea typeface="微软雅黑" panose="020B0503020204020204" charset="-122"/>
            </a:endParaRPr>
          </a:p>
        </p:txBody>
      </p:sp>
      <p:sp>
        <p:nvSpPr>
          <p:cNvPr id="259074" name="AutoShape 2"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76" name="AutoShape 4"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78" name="AutoShape 6"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80" name="AutoShape 8"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82" name="AutoShape 10"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84" name="AutoShape 12"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86" name="AutoShape 14"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88" name="AutoShape 16" descr="https://p1-juejin.byteimg.com/tos-cn-i-k3u1fbpfcp/a64fe4d5f0cd43f2b1060cf076767a68~tplv-k3u1fbpfcp-zoom-in-crop-mark:1512:0:0:0.a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259091" name="Picture 19"/>
          <p:cNvPicPr>
            <a:picLocks noChangeAspect="1" noChangeArrowheads="1"/>
          </p:cNvPicPr>
          <p:nvPr/>
        </p:nvPicPr>
        <p:blipFill>
          <a:blip r:embed="rId2" cstate="print"/>
          <a:srcRect/>
          <a:stretch>
            <a:fillRect/>
          </a:stretch>
        </p:blipFill>
        <p:spPr bwMode="auto">
          <a:xfrm>
            <a:off x="5588034" y="827096"/>
            <a:ext cx="1574766" cy="3815334"/>
          </a:xfrm>
          <a:prstGeom prst="rect">
            <a:avLst/>
          </a:prstGeom>
          <a:noFill/>
          <a:ln w="9525">
            <a:noFill/>
            <a:miter lim="800000"/>
            <a:headEnd/>
            <a:tailEnd/>
          </a:ln>
        </p:spPr>
      </p:pic>
      <p:pic>
        <p:nvPicPr>
          <p:cNvPr id="259092" name="Picture 20"/>
          <p:cNvPicPr>
            <a:picLocks noChangeAspect="1" noChangeArrowheads="1"/>
          </p:cNvPicPr>
          <p:nvPr/>
        </p:nvPicPr>
        <p:blipFill>
          <a:blip r:embed="rId3" cstate="print"/>
          <a:srcRect/>
          <a:stretch>
            <a:fillRect/>
          </a:stretch>
        </p:blipFill>
        <p:spPr bwMode="auto">
          <a:xfrm>
            <a:off x="845201" y="1193800"/>
            <a:ext cx="4555473" cy="318135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1"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2541794" y="2062832"/>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3824449" y="2852216"/>
            <a:ext cx="1699500" cy="646329"/>
          </a:xfrm>
          <a:prstGeom prst="rect">
            <a:avLst/>
          </a:prstGeom>
          <a:noFill/>
        </p:spPr>
        <p:txBody>
          <a:bodyPr wrap="none" lIns="91438" tIns="45719" rIns="91438" bIns="45719" rtlCol="0">
            <a:spAutoFit/>
          </a:bodyPr>
          <a:lstStyle/>
          <a:p>
            <a:r>
              <a:rPr kumimoji="1" lang="en-US" altLang="zh-CN" sz="3600" b="1" dirty="0">
                <a:solidFill>
                  <a:schemeClr val="bg1"/>
                </a:solidFill>
                <a:latin typeface="思源黑体 CN Regular" pitchFamily="34" charset="-122"/>
                <a:ea typeface="思源黑体 CN Regular" pitchFamily="34" charset="-122"/>
              </a:rPr>
              <a:t> </a:t>
            </a:r>
            <a:r>
              <a:rPr kumimoji="1" lang="zh-CN" altLang="en-US" sz="3600" b="1" dirty="0">
                <a:solidFill>
                  <a:schemeClr val="bg1"/>
                </a:solidFill>
                <a:latin typeface="思源黑体 CN Regular" pitchFamily="34" charset="-122"/>
                <a:ea typeface="思源黑体 CN Regular" pitchFamily="34" charset="-122"/>
              </a:rPr>
              <a:t>谢谢！</a:t>
            </a:r>
            <a:endParaRPr kumimoji="1" lang="zh-CN" altLang="en-US" sz="3600" b="1" dirty="0">
              <a:solidFill>
                <a:schemeClr val="bg1"/>
              </a:solidFill>
              <a:latin typeface="思源黑体 CN Regular" pitchFamily="34" charset="-122"/>
              <a:ea typeface="思源黑体 CN Regular" pitchFamily="34" charset="-122"/>
            </a:endParaRPr>
          </a:p>
        </p:txBody>
      </p:sp>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pic>
        <p:nvPicPr>
          <p:cNvPr id="17" name="Picture 2" descr="C:\Users\yuan.wenyan\Documents\Tencent Files\15678934\FileRecv\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0466" y="40164"/>
            <a:ext cx="1404556" cy="4435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COMMONDATA" val="eyJoZGlkIjoiODUxNWYxYzU3YWVlOTU1YzczYmYzMGU1YWYyZTQ5ZDMifQ=="/>
  <p:tag name="KSO_WPP_MARK_KEY" val="3c320917-d1f9-46b4-998b-b0ec2b33769c"/>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Franklin Gothic Book"/>
        <a:ea typeface="Franklin Gothic Book"/>
        <a:cs typeface="Franklin Gothic Book"/>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Franklin Gothic Book"/>
        <a:ea typeface="Franklin Gothic Book"/>
        <a:cs typeface="Franklin Gothic Book"/>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13692</Words>
  <Application>WPS 演示</Application>
  <PresentationFormat>全屏显示(16:9)</PresentationFormat>
  <Paragraphs>856</Paragraphs>
  <Slides>96</Slides>
  <Notes>57</Notes>
  <HiddenSlides>2</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96</vt:i4>
      </vt:variant>
    </vt:vector>
  </HeadingPairs>
  <TitlesOfParts>
    <vt:vector size="113" baseType="lpstr">
      <vt:lpstr>Arial</vt:lpstr>
      <vt:lpstr>宋体</vt:lpstr>
      <vt:lpstr>Wingdings</vt:lpstr>
      <vt:lpstr>Helvetica</vt:lpstr>
      <vt:lpstr>微软雅黑</vt:lpstr>
      <vt:lpstr>Franklin Gothic Book</vt:lpstr>
      <vt:lpstr>黑体</vt:lpstr>
      <vt:lpstr>思源黑体 CN Medium</vt:lpstr>
      <vt:lpstr>思源黑体 CN Regular</vt:lpstr>
      <vt:lpstr>Arial Unicode MS</vt:lpstr>
      <vt:lpstr>Arial</vt:lpstr>
      <vt:lpstr>Wingdings</vt:lpstr>
      <vt:lpstr>Consolas</vt:lpstr>
      <vt:lpstr>等线 Light</vt:lpstr>
      <vt:lpstr>Times New Roman</vt:lpstr>
      <vt:lpstr>Franklin Gothic Book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TypeScript</vt:lpstr>
      <vt:lpstr>变量的声明</vt:lpstr>
      <vt:lpstr>声明变量的关键字</vt:lpstr>
      <vt:lpstr>JavaScript类型 – number类型</vt:lpstr>
      <vt:lpstr>JavaScript类型 – boolean类型</vt:lpstr>
      <vt:lpstr>JavaScript类型 – string类型</vt:lpstr>
      <vt:lpstr>JavaScript类型 – Array类型</vt:lpstr>
      <vt:lpstr>JavaScript类型 – Object类型</vt:lpstr>
      <vt:lpstr>JavaScript类型 – null和undefined类型</vt:lpstr>
      <vt:lpstr>TypeScript类型 - any类型</vt:lpstr>
      <vt:lpstr>函数的参数类型</vt:lpstr>
      <vt:lpstr>函数的返回值类型</vt:lpstr>
      <vt:lpstr>对象类型</vt:lpstr>
      <vt:lpstr>可选类型</vt:lpstr>
      <vt:lpstr>联合类型</vt:lpstr>
      <vt:lpstr>类型别名</vt:lpstr>
      <vt:lpstr>类型断言as</vt:lpstr>
      <vt:lpstr>非空类型断言!</vt:lpstr>
      <vt:lpstr>可选链的使用</vt:lpstr>
      <vt:lpstr>??和!!的作用</vt:lpstr>
      <vt:lpstr>默认参数</vt:lpstr>
      <vt:lpstr>剩余参数</vt:lpstr>
      <vt:lpstr>接口的声明</vt:lpstr>
      <vt:lpstr>interface和type区别</vt:lpstr>
      <vt:lpstr>可选属性</vt:lpstr>
      <vt:lpstr>只读属性</vt:lpstr>
      <vt:lpstr>索引类型</vt:lpstr>
      <vt:lpstr>TypeScript枚举类型</vt:lpstr>
      <vt:lpstr>泛型实现类型参数化</vt:lpstr>
      <vt:lpstr>泛型接口</vt:lpstr>
      <vt:lpstr>PowerPoint 演示文稿</vt:lpstr>
      <vt:lpstr>tsconfig.json文件</vt:lpstr>
      <vt:lpstr>tsconfig.json文件</vt:lpstr>
      <vt:lpstr>PowerPoint 演示文稿</vt:lpstr>
      <vt:lpstr>vue 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李彦</dc:creator>
  <cp:lastModifiedBy>a</cp:lastModifiedBy>
  <cp:revision>1528</cp:revision>
  <dcterms:created xsi:type="dcterms:W3CDTF">2022-10-13T06:18:00Z</dcterms:created>
  <dcterms:modified xsi:type="dcterms:W3CDTF">2023-04-04T05:21:00Z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E3C0C81962F94F4897771A014856E3D6</vt:lpwstr>
  </property>
  <property fmtid="{D5CDD505-2E9C-101B-9397-08002B2CF9AE}" pid="3" name="KSOProductBuildVer">
    <vt:lpwstr>2052-11.1.0.13703</vt:lpwstr>
  </property>
</Properties>
</file>